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266"/>
            </a:lvl1pPr>
            <a:lvl2pPr lvl="1">
              <a:spcBef>
                <a:spcPts val="0"/>
              </a:spcBef>
              <a:buSzPct val="100000"/>
              <a:defRPr sz="4266"/>
            </a:lvl2pPr>
            <a:lvl3pPr lvl="2">
              <a:spcBef>
                <a:spcPts val="0"/>
              </a:spcBef>
              <a:buSzPct val="100000"/>
              <a:defRPr sz="4266"/>
            </a:lvl3pPr>
            <a:lvl4pPr lvl="3">
              <a:spcBef>
                <a:spcPts val="0"/>
              </a:spcBef>
              <a:buSzPct val="100000"/>
              <a:defRPr sz="4266"/>
            </a:lvl4pPr>
            <a:lvl5pPr lvl="4">
              <a:spcBef>
                <a:spcPts val="0"/>
              </a:spcBef>
              <a:buSzPct val="100000"/>
              <a:defRPr sz="4266"/>
            </a:lvl5pPr>
            <a:lvl6pPr lvl="5">
              <a:spcBef>
                <a:spcPts val="0"/>
              </a:spcBef>
              <a:buSzPct val="100000"/>
              <a:defRPr sz="4266"/>
            </a:lvl6pPr>
            <a:lvl7pPr lvl="6">
              <a:spcBef>
                <a:spcPts val="0"/>
              </a:spcBef>
              <a:buSzPct val="100000"/>
              <a:defRPr sz="4266"/>
            </a:lvl7pPr>
            <a:lvl8pPr lvl="7">
              <a:spcBef>
                <a:spcPts val="0"/>
              </a:spcBef>
              <a:buSzPct val="100000"/>
              <a:defRPr sz="4266"/>
            </a:lvl8pPr>
            <a:lvl9pPr lvl="8">
              <a:spcBef>
                <a:spcPts val="0"/>
              </a:spcBef>
              <a:buSzPct val="100000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2666"/>
            </a:lvl1pPr>
            <a:lvl2pPr lvl="1">
              <a:spcBef>
                <a:spcPts val="0"/>
              </a:spcBef>
              <a:buSzPct val="100000"/>
              <a:buChar char="○"/>
              <a:defRPr sz="2666"/>
            </a:lvl2pPr>
            <a:lvl3pPr lvl="2">
              <a:spcBef>
                <a:spcPts val="0"/>
              </a:spcBef>
              <a:buSzPct val="100000"/>
              <a:buChar char="■"/>
              <a:defRPr sz="2666"/>
            </a:lvl3pPr>
            <a:lvl4pPr lvl="3">
              <a:spcBef>
                <a:spcPts val="0"/>
              </a:spcBef>
              <a:buSzPct val="100000"/>
              <a:buChar char="●"/>
              <a:defRPr sz="2666"/>
            </a:lvl4pPr>
            <a:lvl5pPr lvl="4">
              <a:spcBef>
                <a:spcPts val="0"/>
              </a:spcBef>
              <a:buSzPct val="100000"/>
              <a:buChar char="○"/>
              <a:defRPr sz="2666"/>
            </a:lvl5pPr>
            <a:lvl6pPr lvl="5">
              <a:spcBef>
                <a:spcPts val="0"/>
              </a:spcBef>
              <a:buSzPct val="100000"/>
              <a:buChar char="■"/>
              <a:defRPr sz="2666"/>
            </a:lvl6pPr>
            <a:lvl7pPr lvl="6">
              <a:spcBef>
                <a:spcPts val="0"/>
              </a:spcBef>
              <a:buSzPct val="100000"/>
              <a:buChar char="●"/>
              <a:defRPr sz="2666"/>
            </a:lvl7pPr>
            <a:lvl8pPr lvl="7">
              <a:spcBef>
                <a:spcPts val="0"/>
              </a:spcBef>
              <a:buSzPct val="100000"/>
              <a:buChar char="○"/>
              <a:defRPr sz="2666"/>
            </a:lvl8pPr>
            <a:lvl9pPr lvl="8">
              <a:spcBef>
                <a:spcPts val="0"/>
              </a:spcBef>
              <a:buSzPct val="100000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266"/>
            </a:lvl1pPr>
            <a:lvl2pPr lvl="1">
              <a:spcBef>
                <a:spcPts val="0"/>
              </a:spcBef>
              <a:buSzPct val="100000"/>
              <a:defRPr sz="4266"/>
            </a:lvl2pPr>
            <a:lvl3pPr lvl="2">
              <a:spcBef>
                <a:spcPts val="0"/>
              </a:spcBef>
              <a:buSzPct val="100000"/>
              <a:defRPr sz="4266"/>
            </a:lvl3pPr>
            <a:lvl4pPr lvl="3">
              <a:spcBef>
                <a:spcPts val="0"/>
              </a:spcBef>
              <a:buSzPct val="100000"/>
              <a:defRPr sz="4266"/>
            </a:lvl4pPr>
            <a:lvl5pPr lvl="4">
              <a:spcBef>
                <a:spcPts val="0"/>
              </a:spcBef>
              <a:buSzPct val="100000"/>
              <a:defRPr sz="4266"/>
            </a:lvl5pPr>
            <a:lvl6pPr lvl="5">
              <a:spcBef>
                <a:spcPts val="0"/>
              </a:spcBef>
              <a:buSzPct val="100000"/>
              <a:defRPr sz="4266"/>
            </a:lvl6pPr>
            <a:lvl7pPr lvl="6">
              <a:spcBef>
                <a:spcPts val="0"/>
              </a:spcBef>
              <a:buSzPct val="100000"/>
              <a:defRPr sz="4266"/>
            </a:lvl7pPr>
            <a:lvl8pPr lvl="7">
              <a:spcBef>
                <a:spcPts val="0"/>
              </a:spcBef>
              <a:buSzPct val="100000"/>
              <a:defRPr sz="4266"/>
            </a:lvl8pPr>
            <a:lvl9pPr lvl="8">
              <a:spcBef>
                <a:spcPts val="0"/>
              </a:spcBef>
              <a:buSzPct val="100000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2666"/>
            </a:lvl1pPr>
            <a:lvl2pPr lvl="1">
              <a:spcBef>
                <a:spcPts val="0"/>
              </a:spcBef>
              <a:buSzPct val="100000"/>
              <a:buChar char="○"/>
              <a:defRPr sz="2666"/>
            </a:lvl2pPr>
            <a:lvl3pPr lvl="2">
              <a:spcBef>
                <a:spcPts val="0"/>
              </a:spcBef>
              <a:buSzPct val="100000"/>
              <a:buChar char="■"/>
              <a:defRPr sz="2666"/>
            </a:lvl3pPr>
            <a:lvl4pPr lvl="3">
              <a:spcBef>
                <a:spcPts val="0"/>
              </a:spcBef>
              <a:buSzPct val="100000"/>
              <a:buChar char="●"/>
              <a:defRPr sz="2666"/>
            </a:lvl4pPr>
            <a:lvl5pPr lvl="4">
              <a:spcBef>
                <a:spcPts val="0"/>
              </a:spcBef>
              <a:buSzPct val="100000"/>
              <a:buChar char="○"/>
              <a:defRPr sz="2666"/>
            </a:lvl5pPr>
            <a:lvl6pPr lvl="5">
              <a:spcBef>
                <a:spcPts val="0"/>
              </a:spcBef>
              <a:buSzPct val="100000"/>
              <a:buChar char="■"/>
              <a:defRPr sz="2666"/>
            </a:lvl6pPr>
            <a:lvl7pPr lvl="6">
              <a:spcBef>
                <a:spcPts val="0"/>
              </a:spcBef>
              <a:buSzPct val="100000"/>
              <a:buChar char="●"/>
              <a:defRPr sz="2666"/>
            </a:lvl7pPr>
            <a:lvl8pPr lvl="7">
              <a:spcBef>
                <a:spcPts val="0"/>
              </a:spcBef>
              <a:buSzPct val="100000"/>
              <a:buChar char="○"/>
              <a:defRPr sz="2666"/>
            </a:lvl8pPr>
            <a:lvl9pPr lvl="8">
              <a:spcBef>
                <a:spcPts val="0"/>
              </a:spcBef>
              <a:buSzPct val="100000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2666"/>
            </a:lvl1pPr>
            <a:lvl2pPr lvl="1">
              <a:spcBef>
                <a:spcPts val="0"/>
              </a:spcBef>
              <a:buSzPct val="100000"/>
              <a:buChar char="○"/>
              <a:defRPr sz="2666"/>
            </a:lvl2pPr>
            <a:lvl3pPr lvl="2">
              <a:spcBef>
                <a:spcPts val="0"/>
              </a:spcBef>
              <a:buSzPct val="100000"/>
              <a:buChar char="■"/>
              <a:defRPr sz="2666"/>
            </a:lvl3pPr>
            <a:lvl4pPr lvl="3">
              <a:spcBef>
                <a:spcPts val="0"/>
              </a:spcBef>
              <a:buSzPct val="100000"/>
              <a:buChar char="●"/>
              <a:defRPr sz="2666"/>
            </a:lvl4pPr>
            <a:lvl5pPr lvl="4">
              <a:spcBef>
                <a:spcPts val="0"/>
              </a:spcBef>
              <a:buSzPct val="100000"/>
              <a:buChar char="○"/>
              <a:defRPr sz="2666"/>
            </a:lvl5pPr>
            <a:lvl6pPr lvl="5">
              <a:spcBef>
                <a:spcPts val="0"/>
              </a:spcBef>
              <a:buSzPct val="100000"/>
              <a:buChar char="■"/>
              <a:defRPr sz="2666"/>
            </a:lvl6pPr>
            <a:lvl7pPr lvl="6">
              <a:spcBef>
                <a:spcPts val="0"/>
              </a:spcBef>
              <a:buSzPct val="100000"/>
              <a:buChar char="●"/>
              <a:defRPr sz="2666"/>
            </a:lvl7pPr>
            <a:lvl8pPr lvl="7">
              <a:spcBef>
                <a:spcPts val="0"/>
              </a:spcBef>
              <a:buSzPct val="100000"/>
              <a:buChar char="○"/>
              <a:defRPr sz="2666"/>
            </a:lvl8pPr>
            <a:lvl9pPr lvl="8">
              <a:spcBef>
                <a:spcPts val="0"/>
              </a:spcBef>
              <a:buSzPct val="100000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Char char="●"/>
              <a:defRPr sz="3200"/>
            </a:lvl1pPr>
            <a:lvl2pPr lvl="1" algn="ctr">
              <a:spcBef>
                <a:spcPts val="0"/>
              </a:spcBef>
              <a:buSzPct val="100000"/>
              <a:buChar char="○"/>
              <a:defRPr sz="3200"/>
            </a:lvl2pPr>
            <a:lvl3pPr lvl="2" algn="ctr">
              <a:spcBef>
                <a:spcPts val="0"/>
              </a:spcBef>
              <a:buSzPct val="100000"/>
              <a:buChar char="■"/>
              <a:defRPr sz="3200"/>
            </a:lvl3pPr>
            <a:lvl4pPr lvl="3" algn="ctr">
              <a:spcBef>
                <a:spcPts val="0"/>
              </a:spcBef>
              <a:buSzPct val="100000"/>
              <a:buChar char="●"/>
              <a:defRPr sz="3200"/>
            </a:lvl4pPr>
            <a:lvl5pPr lvl="4" algn="ctr">
              <a:spcBef>
                <a:spcPts val="0"/>
              </a:spcBef>
              <a:buSzPct val="100000"/>
              <a:buChar char="○"/>
              <a:defRPr sz="3200"/>
            </a:lvl5pPr>
            <a:lvl6pPr lvl="5" algn="ctr">
              <a:spcBef>
                <a:spcPts val="0"/>
              </a:spcBef>
              <a:buSzPct val="100000"/>
              <a:buChar char="■"/>
              <a:defRPr sz="3200"/>
            </a:lvl6pPr>
            <a:lvl7pPr lvl="6" algn="ctr">
              <a:spcBef>
                <a:spcPts val="0"/>
              </a:spcBef>
              <a:buSzPct val="100000"/>
              <a:buChar char="●"/>
              <a:defRPr sz="3200"/>
            </a:lvl7pPr>
            <a:lvl8pPr lvl="7" algn="ctr">
              <a:spcBef>
                <a:spcPts val="0"/>
              </a:spcBef>
              <a:buSzPct val="100000"/>
              <a:buChar char="○"/>
              <a:defRPr sz="3200"/>
            </a:lvl8pPr>
            <a:lvl9pPr lvl="8" algn="ctr">
              <a:spcBef>
                <a:spcPts val="0"/>
              </a:spcBef>
              <a:buSzPct val="1000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55050" y="1168350"/>
            <a:ext cx="8931000" cy="9051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The Constitution: Structure and Principles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118300" y="3776475"/>
            <a:ext cx="2326900" cy="210465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Constitution is the highest form of law in the United States.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0" y="1269975"/>
            <a:ext cx="4995325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Seven Articles:</a:t>
            </a:r>
            <a:b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Proposing Amendments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64300" y="1913800"/>
            <a:ext cx="8676900" cy="4799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1)An amendment can be proposed by a two-thirds vote of each house of Congress.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2) A constitutional convention called by congress at the request of two-thirds of the states. (This method has never been used.)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Seven Articles:</a:t>
            </a:r>
            <a:b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Ratifying Amendments.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033625" y="2167800"/>
            <a:ext cx="8676900" cy="4545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1) An amendment can be ratified by three-fourths of the 50 state legislatures.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2)Three-fourths of special constitutional conventions called by the 50 states.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amendment becomes part of the constitution upon ratification.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Seven Articles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6300" y="2675800"/>
            <a:ext cx="3766250" cy="471522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Article VI contains the </a:t>
            </a:r>
            <a:r>
              <a:rPr lang="en-US" sz="3111" u="sng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supremacy clause</a:t>
            </a: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, establishing the Constitution as the “supreme Law of the Land”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650" y="2624650"/>
            <a:ext cx="5080000" cy="33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The Amendments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175225" y="1527300"/>
            <a:ext cx="4547100" cy="45654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final part is the amendments, or changes.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It has been amended or changed 27 times in our nation's history.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process provides a way to meet the needs of a changing nation.</a:t>
            </a:r>
          </a:p>
          <a:p>
            <a:pPr marL="0" marR="0" lvl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25" y="2899825"/>
            <a:ext cx="4243900" cy="30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1202950" y="1998475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Six Major Principles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1202950" y="37288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Constitution rests on the following principles of government: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Popular Sovereignty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79625" y="1744475"/>
            <a:ext cx="9100250" cy="1751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people are the source of government power.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0" y="2709325"/>
            <a:ext cx="59901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68600" y="387525"/>
            <a:ext cx="8422800" cy="6513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Federalism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0" y="3111475"/>
            <a:ext cx="7027325" cy="4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67000" y="805875"/>
            <a:ext cx="9693000" cy="33606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Power is shared between the national and state governments.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This is a middle ground between the Articles and a Unitary form of government. It provides a flexible system of government.</a:t>
            </a:r>
          </a:p>
          <a:p>
            <a:pPr marL="0" marR="0" lvl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Separation of Powers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4950" y="1744475"/>
            <a:ext cx="3930900" cy="56466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130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Each of the three branches of government has its own responsibilities. 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Founders hoped this would prevent any one branch from gaining too much power.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725" y="1778000"/>
            <a:ext cx="5102750" cy="508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Checks and Balances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2794000"/>
            <a:ext cx="53869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79625" y="1744475"/>
            <a:ext cx="8676900" cy="989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Each branch holds some control over the other branches.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Judicial Review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56300" y="1659800"/>
            <a:ext cx="5126100" cy="55683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130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Courts have the power to declare laws and actions of Congress and the President unconstitutional. 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This was established by </a:t>
            </a:r>
            <a:r>
              <a:rPr lang="en-US" sz="3000" b="1" i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Marbury v Madison</a:t>
            </a: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in 1803. 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 decision can only be changed by another Court decision or an Amendment.</a:t>
            </a:r>
          </a:p>
          <a:p>
            <a:pPr marL="0" marR="0" lvl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400" y="2201325"/>
            <a:ext cx="4561176" cy="48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72300" y="51150"/>
            <a:ext cx="8422900" cy="735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The U.S. Constitution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2300" y="643800"/>
            <a:ext cx="10031700" cy="22599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130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Founders created the Constitution with the desire to set up a republic, power held in elected representatives. It set up a separation of powers to ensure this. Our government’s success depends on its citizens being informed. An understanding of the constitution is key to understanding American government.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6750" y="3926400"/>
            <a:ext cx="6932075" cy="36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Limited Government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75625" y="1744475"/>
            <a:ext cx="2919575" cy="496922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Constitution limits the powers of government by specifically listing powers it does and does not have.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25" y="2455325"/>
            <a:ext cx="5503325" cy="37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The U.S. Constitution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48950" y="1744475"/>
            <a:ext cx="8507575" cy="4545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13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Compared with other Constitutions, the U.S. Constitution is simple and brief.</a:t>
            </a:r>
          </a:p>
          <a:p>
            <a:pPr marL="381000" marR="0" lvl="0" indent="-24130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Constitution is a blueprint, or guide, for government but does not spell out every aspect of how government will function.</a:t>
            </a:r>
          </a:p>
          <a:p>
            <a:pPr marL="381000" marR="0" lvl="0" indent="-24130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Constitution contains 7,000 words and is divided into three parts: the Preamble, the articles, and the amendments.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1202950" y="1998475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Structure of the Constitution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1202950" y="37288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or, how the document is set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The Preamble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94950" y="1744475"/>
            <a:ext cx="4905600" cy="45960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130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introduction, which states why it was written.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founders wanted a government which would: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1. provide stability and order,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2. Protect citizen’s liberties,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3. Serve the people.</a:t>
            </a:r>
          </a:p>
          <a:p>
            <a:pPr marL="0" marR="0" lvl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650" y="1015975"/>
            <a:ext cx="4751900" cy="60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Seven Articles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" y="2370650"/>
            <a:ext cx="5450400" cy="42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028950" y="1659800"/>
            <a:ext cx="4104900" cy="4545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There are seven divisions, or articles, which cover a general topic.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Article I establishes the legislative branch, procedures for making laws, and powers Congress does not 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Seven Articles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33625" y="2167800"/>
            <a:ext cx="4104900" cy="4545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Article II creates an executive branch to carry out laws passed by Congress.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Article III establishes a Supreme Court to head the judicial branch.</a:t>
            </a:r>
          </a:p>
          <a:p>
            <a:pPr marL="0" marR="0" lvl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325" y="1185325"/>
            <a:ext cx="4233325" cy="28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3325" y="4402650"/>
            <a:ext cx="43285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Seven Articles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" y="2370650"/>
            <a:ext cx="5524500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436300" y="1998475"/>
            <a:ext cx="4697575" cy="5307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130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Article IV explains the relationship of states to one another and to the national government.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Each state must give citizens of other states the same rights.</a:t>
            </a:r>
          </a:p>
          <a:p>
            <a:pPr marL="381000" marR="0" lvl="0" indent="-2413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national government will protect the states against invasion.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79625" y="389800"/>
            <a:ext cx="8507575" cy="12438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Seven Articles:</a:t>
            </a:r>
            <a:b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The Amendment Process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87950" y="1659800"/>
            <a:ext cx="6076200" cy="55548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Article V states that Amendments may be proposed and ratified in two ways.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 process illustrates the federal system of American government.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40458C"/>
              </a:buClr>
              <a:buSzPct val="100000"/>
              <a:buChar char="●"/>
            </a:pPr>
            <a:r>
              <a:rPr lang="en-US" sz="311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They are proposed on a national level but they are ratified on a state-by-state basis.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775" y="2966350"/>
            <a:ext cx="2806200" cy="31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8314950" y="5215800"/>
            <a:ext cx="1818900" cy="156490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ArticleV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646</Words>
  <Application>Microsoft Office PowerPoint</Application>
  <PresentationFormat>Custom</PresentationFormat>
  <Paragraphs>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Custom</vt:lpstr>
      <vt:lpstr>The Constitution: Structure and Principles</vt:lpstr>
      <vt:lpstr>The U.S. Constitution</vt:lpstr>
      <vt:lpstr>The U.S. Constitution</vt:lpstr>
      <vt:lpstr>Structure of the Constitution</vt:lpstr>
      <vt:lpstr>The Preamble</vt:lpstr>
      <vt:lpstr>Seven Articles</vt:lpstr>
      <vt:lpstr>Seven Articles</vt:lpstr>
      <vt:lpstr>Seven Articles</vt:lpstr>
      <vt:lpstr>Seven Articles: The Amendment Process </vt:lpstr>
      <vt:lpstr>Seven Articles: Proposing Amendments</vt:lpstr>
      <vt:lpstr>Seven Articles: Ratifying Amendments.</vt:lpstr>
      <vt:lpstr>Seven Articles</vt:lpstr>
      <vt:lpstr>The Amendments</vt:lpstr>
      <vt:lpstr>Six Major Principles</vt:lpstr>
      <vt:lpstr>Popular Sovereignty</vt:lpstr>
      <vt:lpstr>Federalism</vt:lpstr>
      <vt:lpstr>Separation of Powers</vt:lpstr>
      <vt:lpstr>Checks and Balances</vt:lpstr>
      <vt:lpstr>Judicial Review</vt:lpstr>
      <vt:lpstr>Limited Government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Constitution: Structure and Principles</dc:title>
  <dc:creator>Tiffany Blalock</dc:creator>
  <cp:lastModifiedBy>Tiffany Blalock</cp:lastModifiedBy>
  <cp:revision>1</cp:revision>
  <dcterms:modified xsi:type="dcterms:W3CDTF">2017-11-14T18:10:33Z</dcterms:modified>
</cp:coreProperties>
</file>