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90"/>
  </p:notesMasterIdLst>
  <p:handoutMasterIdLst>
    <p:handoutMasterId r:id="rId91"/>
  </p:handoutMasterIdLst>
  <p:sldIdLst>
    <p:sldId id="264" r:id="rId3"/>
    <p:sldId id="276" r:id="rId4"/>
    <p:sldId id="265" r:id="rId5"/>
    <p:sldId id="266" r:id="rId6"/>
    <p:sldId id="369" r:id="rId7"/>
    <p:sldId id="267" r:id="rId8"/>
    <p:sldId id="268" r:id="rId9"/>
    <p:sldId id="270" r:id="rId10"/>
    <p:sldId id="271" r:id="rId11"/>
    <p:sldId id="272" r:id="rId12"/>
    <p:sldId id="274" r:id="rId13"/>
    <p:sldId id="275" r:id="rId14"/>
    <p:sldId id="277" r:id="rId15"/>
    <p:sldId id="370" r:id="rId16"/>
    <p:sldId id="279" r:id="rId17"/>
    <p:sldId id="280" r:id="rId18"/>
    <p:sldId id="281" r:id="rId19"/>
    <p:sldId id="371" r:id="rId20"/>
    <p:sldId id="284" r:id="rId21"/>
    <p:sldId id="285" r:id="rId22"/>
    <p:sldId id="372" r:id="rId23"/>
    <p:sldId id="287" r:id="rId24"/>
    <p:sldId id="286" r:id="rId25"/>
    <p:sldId id="402" r:id="rId26"/>
    <p:sldId id="403" r:id="rId27"/>
    <p:sldId id="289" r:id="rId28"/>
    <p:sldId id="404" r:id="rId29"/>
    <p:sldId id="291" r:id="rId30"/>
    <p:sldId id="297" r:id="rId31"/>
    <p:sldId id="298" r:id="rId32"/>
    <p:sldId id="299" r:id="rId33"/>
    <p:sldId id="300" r:id="rId34"/>
    <p:sldId id="301" r:id="rId35"/>
    <p:sldId id="302" r:id="rId36"/>
    <p:sldId id="386" r:id="rId37"/>
    <p:sldId id="387" r:id="rId38"/>
    <p:sldId id="388" r:id="rId39"/>
    <p:sldId id="374" r:id="rId40"/>
    <p:sldId id="375" r:id="rId41"/>
    <p:sldId id="376" r:id="rId42"/>
    <p:sldId id="377" r:id="rId43"/>
    <p:sldId id="379" r:id="rId44"/>
    <p:sldId id="378" r:id="rId45"/>
    <p:sldId id="380" r:id="rId46"/>
    <p:sldId id="383" r:id="rId47"/>
    <p:sldId id="384" r:id="rId48"/>
    <p:sldId id="381" r:id="rId49"/>
    <p:sldId id="382" r:id="rId50"/>
    <p:sldId id="389" r:id="rId51"/>
    <p:sldId id="305" r:id="rId52"/>
    <p:sldId id="390" r:id="rId53"/>
    <p:sldId id="311" r:id="rId54"/>
    <p:sldId id="391" r:id="rId55"/>
    <p:sldId id="392" r:id="rId56"/>
    <p:sldId id="393" r:id="rId57"/>
    <p:sldId id="321" r:id="rId58"/>
    <p:sldId id="323" r:id="rId59"/>
    <p:sldId id="324" r:id="rId60"/>
    <p:sldId id="329" r:id="rId61"/>
    <p:sldId id="394" r:id="rId62"/>
    <p:sldId id="395" r:id="rId63"/>
    <p:sldId id="331" r:id="rId64"/>
    <p:sldId id="332" r:id="rId65"/>
    <p:sldId id="396" r:id="rId66"/>
    <p:sldId id="397" r:id="rId67"/>
    <p:sldId id="334" r:id="rId68"/>
    <p:sldId id="341" r:id="rId69"/>
    <p:sldId id="398" r:id="rId70"/>
    <p:sldId id="399" r:id="rId71"/>
    <p:sldId id="400" r:id="rId72"/>
    <p:sldId id="343" r:id="rId73"/>
    <p:sldId id="347" r:id="rId74"/>
    <p:sldId id="349" r:id="rId75"/>
    <p:sldId id="350" r:id="rId76"/>
    <p:sldId id="351" r:id="rId77"/>
    <p:sldId id="352" r:id="rId78"/>
    <p:sldId id="353" r:id="rId79"/>
    <p:sldId id="354" r:id="rId80"/>
    <p:sldId id="355" r:id="rId81"/>
    <p:sldId id="357" r:id="rId82"/>
    <p:sldId id="401" r:id="rId83"/>
    <p:sldId id="361" r:id="rId84"/>
    <p:sldId id="362" r:id="rId85"/>
    <p:sldId id="363" r:id="rId86"/>
    <p:sldId id="364" r:id="rId87"/>
    <p:sldId id="367" r:id="rId88"/>
    <p:sldId id="368" r:id="rId8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5025" autoAdjust="0"/>
  </p:normalViewPr>
  <p:slideViewPr>
    <p:cSldViewPr showGuides="1">
      <p:cViewPr varScale="1">
        <p:scale>
          <a:sx n="61" d="100"/>
          <a:sy n="61" d="100"/>
        </p:scale>
        <p:origin x="102" y="1110"/>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11/19/2018</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11/19/2018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11/19/2018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11/19/2018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11/19/2018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11/19/2018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11/19/2018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11/19/2018</a:t>
            </a:fld>
            <a:endParaRPr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Welcome Back!</a:t>
            </a:r>
            <a:br>
              <a:rPr lang="en-US" dirty="0" smtClean="0"/>
            </a:br>
            <a:r>
              <a:rPr lang="en-US" dirty="0"/>
              <a:t/>
            </a:r>
            <a:br>
              <a:rPr lang="en-US" dirty="0"/>
            </a:br>
            <a:r>
              <a:rPr lang="en-US" dirty="0" smtClean="0"/>
              <a:t>American History</a:t>
            </a:r>
            <a:br>
              <a:rPr lang="en-US" dirty="0" smtClean="0"/>
            </a:br>
            <a:endParaRPr lang="en-US" dirty="0"/>
          </a:p>
        </p:txBody>
      </p:sp>
      <p:sp>
        <p:nvSpPr>
          <p:cNvPr id="3" name="Subtitle 2"/>
          <p:cNvSpPr>
            <a:spLocks noGrp="1"/>
          </p:cNvSpPr>
          <p:nvPr>
            <p:ph type="subTitle" idx="1"/>
          </p:nvPr>
        </p:nvSpPr>
        <p:spPr/>
        <p:txBody>
          <a:bodyPr/>
          <a:lstStyle/>
          <a:p>
            <a:r>
              <a:rPr lang="en-US" dirty="0" smtClean="0"/>
              <a:t>Mrs. Blalock-Edwards</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8/24/2018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How did the Civil War end slavery</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54</a:t>
            </a:r>
            <a:r>
              <a:rPr lang="en-US" sz="2800" baseline="30000" dirty="0" smtClean="0"/>
              <a:t>th</a:t>
            </a:r>
            <a:r>
              <a:rPr lang="en-US" sz="2800" dirty="0" smtClean="0"/>
              <a:t> Massachusetts solder's battle diary</a:t>
            </a:r>
          </a:p>
          <a:p>
            <a:pPr lvl="1"/>
            <a:r>
              <a:rPr lang="en-US" sz="2800" dirty="0" smtClean="0"/>
              <a:t>Movie: Glory</a:t>
            </a:r>
          </a:p>
          <a:p>
            <a:r>
              <a:rPr lang="en-US" sz="2800" dirty="0" smtClean="0"/>
              <a:t>Homework:</a:t>
            </a:r>
          </a:p>
          <a:p>
            <a:pPr lvl="1"/>
            <a:r>
              <a:rPr lang="en-US" sz="2800" dirty="0" smtClean="0"/>
              <a:t>Finish questions from activity</a:t>
            </a:r>
            <a:endParaRPr lang="en-US" sz="2800" dirty="0"/>
          </a:p>
        </p:txBody>
      </p:sp>
    </p:spTree>
    <p:extLst>
      <p:ext uri="{BB962C8B-B14F-4D97-AF65-F5344CB8AC3E}">
        <p14:creationId xmlns:p14="http://schemas.microsoft.com/office/powerpoint/2010/main" val="31151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8/28/2018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54th Massachusetts </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54</a:t>
            </a:r>
            <a:r>
              <a:rPr lang="en-US" sz="2800" baseline="30000" dirty="0" smtClean="0"/>
              <a:t>th</a:t>
            </a:r>
            <a:r>
              <a:rPr lang="en-US" sz="2800" dirty="0" smtClean="0"/>
              <a:t> Massachusetts solder's battle diary</a:t>
            </a:r>
          </a:p>
          <a:p>
            <a:pPr lvl="1"/>
            <a:r>
              <a:rPr lang="en-US" sz="2800" dirty="0" smtClean="0"/>
              <a:t>Movie: Glory</a:t>
            </a:r>
          </a:p>
          <a:p>
            <a:r>
              <a:rPr lang="en-US" sz="2800" dirty="0" smtClean="0"/>
              <a:t>Homework:</a:t>
            </a:r>
          </a:p>
          <a:p>
            <a:pPr lvl="1"/>
            <a:r>
              <a:rPr lang="en-US" sz="2800" dirty="0" smtClean="0"/>
              <a:t>Finish questions from activity</a:t>
            </a:r>
            <a:endParaRPr lang="en-US" sz="2800" dirty="0"/>
          </a:p>
        </p:txBody>
      </p:sp>
    </p:spTree>
    <p:extLst>
      <p:ext uri="{BB962C8B-B14F-4D97-AF65-F5344CB8AC3E}">
        <p14:creationId xmlns:p14="http://schemas.microsoft.com/office/powerpoint/2010/main" val="266662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8/26/2018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Robert Shaw handout</a:t>
            </a:r>
          </a:p>
          <a:p>
            <a:endParaRPr lang="en-US" sz="2800" dirty="0" smtClean="0"/>
          </a:p>
          <a:p>
            <a:r>
              <a:rPr lang="en-US" sz="2800" dirty="0" smtClean="0"/>
              <a:t>Objective:</a:t>
            </a:r>
          </a:p>
          <a:p>
            <a:pPr lvl="1"/>
            <a:r>
              <a:rPr lang="en-US" sz="2800" dirty="0"/>
              <a:t>Students will be able to </a:t>
            </a:r>
            <a:r>
              <a:rPr lang="en-US" sz="2800" dirty="0" smtClean="0"/>
              <a:t>understand the causes  and consequences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54</a:t>
            </a:r>
            <a:r>
              <a:rPr lang="en-US" sz="2800" baseline="30000" dirty="0" smtClean="0"/>
              <a:t>th</a:t>
            </a:r>
            <a:r>
              <a:rPr lang="en-US" sz="2800" dirty="0" smtClean="0"/>
              <a:t> Massachusetts solder's battle diary</a:t>
            </a:r>
          </a:p>
          <a:p>
            <a:pPr lvl="1"/>
            <a:r>
              <a:rPr lang="en-US" sz="2800" dirty="0" smtClean="0"/>
              <a:t>Movie: Glory</a:t>
            </a:r>
          </a:p>
          <a:p>
            <a:r>
              <a:rPr lang="en-US" sz="2800" dirty="0" smtClean="0"/>
              <a:t>Homework:</a:t>
            </a:r>
          </a:p>
          <a:p>
            <a:pPr lvl="1"/>
            <a:r>
              <a:rPr lang="en-US" sz="2800" dirty="0" smtClean="0"/>
              <a:t>Finish questions from activity</a:t>
            </a:r>
            <a:endParaRPr lang="en-US" sz="2800" dirty="0"/>
          </a:p>
        </p:txBody>
      </p:sp>
    </p:spTree>
    <p:extLst>
      <p:ext uri="{BB962C8B-B14F-4D97-AF65-F5344CB8AC3E}">
        <p14:creationId xmlns:p14="http://schemas.microsoft.com/office/powerpoint/2010/main" val="26826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09/01/2018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a:t>The </a:t>
            </a:r>
            <a:r>
              <a:rPr lang="en-US" sz="2800" dirty="0" smtClean="0"/>
              <a:t>effects of the Civil War</a:t>
            </a:r>
            <a:endParaRPr lang="en-US" sz="2800" dirty="0"/>
          </a:p>
          <a:p>
            <a:endParaRPr lang="en-US" sz="2800" dirty="0" smtClean="0"/>
          </a:p>
          <a:p>
            <a:r>
              <a:rPr lang="en-US" sz="2800" dirty="0" smtClean="0"/>
              <a:t>Objective:</a:t>
            </a:r>
          </a:p>
          <a:p>
            <a:pPr lvl="1"/>
            <a:r>
              <a:rPr lang="en-US" sz="2800" dirty="0"/>
              <a:t>Students will be able to </a:t>
            </a:r>
            <a:r>
              <a:rPr lang="en-US" sz="2800" dirty="0" smtClean="0"/>
              <a:t>understand the causes  and consequences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Group Assignment: Reconstruction Jigsaw</a:t>
            </a:r>
          </a:p>
          <a:p>
            <a:pPr lvl="1"/>
            <a:r>
              <a:rPr lang="en-US" sz="2800" dirty="0" smtClean="0"/>
              <a:t>Intro to Presentation</a:t>
            </a:r>
            <a:endParaRPr lang="en-US" sz="2800" dirty="0"/>
          </a:p>
          <a:p>
            <a:pPr lvl="1"/>
            <a:endParaRPr lang="en-US" sz="2800" dirty="0" smtClean="0"/>
          </a:p>
          <a:p>
            <a:pPr lvl="1"/>
            <a:r>
              <a:rPr lang="en-US" sz="2800" dirty="0" smtClean="0"/>
              <a:t>Homework:</a:t>
            </a:r>
          </a:p>
          <a:p>
            <a:pPr lvl="1"/>
            <a:r>
              <a:rPr lang="en-US" sz="2800" dirty="0" smtClean="0"/>
              <a:t>Study notes</a:t>
            </a:r>
            <a:endParaRPr lang="en-US" sz="2800" dirty="0"/>
          </a:p>
        </p:txBody>
      </p:sp>
    </p:spTree>
    <p:extLst>
      <p:ext uri="{BB962C8B-B14F-4D97-AF65-F5344CB8AC3E}">
        <p14:creationId xmlns:p14="http://schemas.microsoft.com/office/powerpoint/2010/main" val="4764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117309" y="1701800"/>
            <a:ext cx="10157354" cy="4851400"/>
          </a:xfrm>
        </p:spPr>
        <p:txBody>
          <a:bodyPr>
            <a:noAutofit/>
          </a:bodyPr>
          <a:lstStyle/>
          <a:p>
            <a:r>
              <a:rPr lang="en-US" sz="3200" dirty="0"/>
              <a:t>“Imagine that you have two sons. Your older son has been bullying and fighting your younger son. The older son says he is upset because the younger son gets more attention. You punish your son, and he responds by running away from home. Before he leaves, he steals $500 from you. What would you do when your son returns? Would you punish him harshly so he won’t do it again, or be lenient with him if he promises not to do it again? Explain your choice.” </a:t>
            </a:r>
          </a:p>
        </p:txBody>
      </p:sp>
    </p:spTree>
    <p:extLst>
      <p:ext uri="{BB962C8B-B14F-4D97-AF65-F5344CB8AC3E}">
        <p14:creationId xmlns:p14="http://schemas.microsoft.com/office/powerpoint/2010/main" val="18490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9/01/18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Reconstruction handout</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Notes: Reconstruction</a:t>
            </a:r>
          </a:p>
          <a:p>
            <a:pPr lvl="1"/>
            <a:r>
              <a:rPr lang="en-US" sz="2800" dirty="0" smtClean="0"/>
              <a:t>Group Assignment: Reconstruction Presentation</a:t>
            </a:r>
          </a:p>
          <a:p>
            <a:r>
              <a:rPr lang="en-US" sz="2800" dirty="0" smtClean="0"/>
              <a:t>Homework:</a:t>
            </a:r>
          </a:p>
          <a:p>
            <a:pPr lvl="1"/>
            <a:r>
              <a:rPr lang="en-US" sz="2800" dirty="0" smtClean="0"/>
              <a:t>Study notes</a:t>
            </a:r>
            <a:endParaRPr lang="en-US" sz="2800" dirty="0"/>
          </a:p>
        </p:txBody>
      </p:sp>
    </p:spTree>
    <p:extLst>
      <p:ext uri="{BB962C8B-B14F-4D97-AF65-F5344CB8AC3E}">
        <p14:creationId xmlns:p14="http://schemas.microsoft.com/office/powerpoint/2010/main" val="32494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9/02/18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Reconstruction handout</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Notes: Reconstruction</a:t>
            </a:r>
          </a:p>
          <a:p>
            <a:pPr lvl="1"/>
            <a:r>
              <a:rPr lang="en-US" sz="2800" dirty="0" smtClean="0"/>
              <a:t>Group Assignment: Reconstruction Presentation</a:t>
            </a:r>
          </a:p>
          <a:p>
            <a:r>
              <a:rPr lang="en-US" sz="2800" dirty="0" smtClean="0"/>
              <a:t>Homework:</a:t>
            </a:r>
          </a:p>
          <a:p>
            <a:pPr lvl="1"/>
            <a:r>
              <a:rPr lang="en-US" sz="2800" dirty="0" smtClean="0"/>
              <a:t>Study notes</a:t>
            </a:r>
            <a:endParaRPr lang="en-US" sz="2800" dirty="0"/>
          </a:p>
        </p:txBody>
      </p:sp>
    </p:spTree>
    <p:extLst>
      <p:ext uri="{BB962C8B-B14F-4D97-AF65-F5344CB8AC3E}">
        <p14:creationId xmlns:p14="http://schemas.microsoft.com/office/powerpoint/2010/main" val="38208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9/06/18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Start of Reconstruction</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What is reconstruction: Video</a:t>
            </a:r>
          </a:p>
          <a:p>
            <a:pPr lvl="1"/>
            <a:r>
              <a:rPr lang="en-US" sz="2800" smtClean="0"/>
              <a:t>Reconstruction </a:t>
            </a:r>
            <a:r>
              <a:rPr lang="en-US" sz="2800" dirty="0" smtClean="0"/>
              <a:t>Project</a:t>
            </a:r>
          </a:p>
          <a:p>
            <a:r>
              <a:rPr lang="en-US" sz="2800" dirty="0" smtClean="0"/>
              <a:t>Homework:</a:t>
            </a:r>
          </a:p>
          <a:p>
            <a:pPr lvl="1"/>
            <a:r>
              <a:rPr lang="en-US" sz="2800" dirty="0" smtClean="0"/>
              <a:t>Study notes</a:t>
            </a:r>
            <a:endParaRPr lang="en-US" sz="2800" dirty="0"/>
          </a:p>
        </p:txBody>
      </p:sp>
    </p:spTree>
    <p:extLst>
      <p:ext uri="{BB962C8B-B14F-4D97-AF65-F5344CB8AC3E}">
        <p14:creationId xmlns:p14="http://schemas.microsoft.com/office/powerpoint/2010/main" val="17017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9/08/18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Reconstruction amendments </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What is reconstruction: Video</a:t>
            </a:r>
          </a:p>
          <a:p>
            <a:pPr lvl="1"/>
            <a:r>
              <a:rPr lang="en-US" sz="2800" dirty="0" smtClean="0"/>
              <a:t>Reconstruction Project</a:t>
            </a:r>
          </a:p>
          <a:p>
            <a:r>
              <a:rPr lang="en-US" sz="2800" dirty="0" smtClean="0"/>
              <a:t>Homework:</a:t>
            </a:r>
          </a:p>
          <a:p>
            <a:pPr lvl="1"/>
            <a:r>
              <a:rPr lang="en-US" sz="2800" dirty="0" smtClean="0"/>
              <a:t>Study notes</a:t>
            </a:r>
          </a:p>
          <a:p>
            <a:pPr lvl="1"/>
            <a:r>
              <a:rPr lang="en-US" sz="2800" dirty="0" smtClean="0"/>
              <a:t>Test Next Thursday</a:t>
            </a:r>
            <a:endParaRPr lang="en-US" sz="2800" dirty="0"/>
          </a:p>
        </p:txBody>
      </p:sp>
    </p:spTree>
    <p:extLst>
      <p:ext uri="{BB962C8B-B14F-4D97-AF65-F5344CB8AC3E}">
        <p14:creationId xmlns:p14="http://schemas.microsoft.com/office/powerpoint/2010/main" val="325166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9/12/18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Sharecropping</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Notes: End of reconstruction</a:t>
            </a:r>
          </a:p>
          <a:p>
            <a:pPr lvl="1"/>
            <a:r>
              <a:rPr lang="en-US" sz="2800" dirty="0" smtClean="0"/>
              <a:t>Sharecroppers Story</a:t>
            </a:r>
          </a:p>
          <a:p>
            <a:pPr lvl="1"/>
            <a:r>
              <a:rPr lang="en-US" sz="2800" dirty="0" smtClean="0"/>
              <a:t>Reconstruction review </a:t>
            </a:r>
          </a:p>
          <a:p>
            <a:pPr lvl="1"/>
            <a:r>
              <a:rPr lang="en-US" sz="2800" dirty="0" smtClean="0"/>
              <a:t>Review game</a:t>
            </a:r>
          </a:p>
          <a:p>
            <a:pPr marL="426645" lvl="1" indent="0">
              <a:buNone/>
            </a:pPr>
            <a:endParaRPr lang="en-US" sz="2800" dirty="0" smtClean="0"/>
          </a:p>
          <a:p>
            <a:pPr marL="426645" lvl="1" indent="0">
              <a:buNone/>
            </a:pPr>
            <a:r>
              <a:rPr lang="en-US" sz="2800" dirty="0" smtClean="0"/>
              <a:t>Homework:</a:t>
            </a:r>
          </a:p>
          <a:p>
            <a:pPr lvl="1"/>
            <a:r>
              <a:rPr lang="en-US" sz="2800" dirty="0" smtClean="0"/>
              <a:t>Study Review guide</a:t>
            </a:r>
            <a:endParaRPr lang="en-US" sz="2800" dirty="0"/>
          </a:p>
        </p:txBody>
      </p:sp>
    </p:spTree>
    <p:extLst>
      <p:ext uri="{BB962C8B-B14F-4D97-AF65-F5344CB8AC3E}">
        <p14:creationId xmlns:p14="http://schemas.microsoft.com/office/powerpoint/2010/main" val="4906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
            </a:r>
            <a:br>
              <a:rPr lang="en-US" dirty="0" smtClean="0"/>
            </a:br>
            <a:r>
              <a:rPr lang="en-US" dirty="0" smtClean="0"/>
              <a:t>Welcome Parents!</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Mrs. Blalock-Edwards</a:t>
            </a:r>
            <a:endParaRPr lang="en-US" dirty="0"/>
          </a:p>
        </p:txBody>
      </p:sp>
    </p:spTree>
    <p:extLst>
      <p:ext uri="{BB962C8B-B14F-4D97-AF65-F5344CB8AC3E}">
        <p14:creationId xmlns:p14="http://schemas.microsoft.com/office/powerpoint/2010/main" val="33021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9/13/18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Reconstruction amendments</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Test review assignment</a:t>
            </a:r>
          </a:p>
          <a:p>
            <a:pPr lvl="1"/>
            <a:r>
              <a:rPr lang="en-US" sz="2800" dirty="0" smtClean="0"/>
              <a:t>Reconstruction review game</a:t>
            </a:r>
          </a:p>
          <a:p>
            <a:r>
              <a:rPr lang="en-US" sz="2800" dirty="0" smtClean="0"/>
              <a:t>Homework:</a:t>
            </a:r>
          </a:p>
          <a:p>
            <a:pPr lvl="1"/>
            <a:r>
              <a:rPr lang="en-US" sz="2800" dirty="0" smtClean="0"/>
              <a:t>Study Review guide</a:t>
            </a:r>
            <a:endParaRPr lang="en-US" sz="2800" dirty="0"/>
          </a:p>
        </p:txBody>
      </p:sp>
    </p:spTree>
    <p:extLst>
      <p:ext uri="{BB962C8B-B14F-4D97-AF65-F5344CB8AC3E}">
        <p14:creationId xmlns:p14="http://schemas.microsoft.com/office/powerpoint/2010/main" val="42696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9/14/18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Plessy V. Ferguson</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Test review assignment</a:t>
            </a:r>
          </a:p>
          <a:p>
            <a:pPr lvl="1"/>
            <a:r>
              <a:rPr lang="en-US" sz="2800" dirty="0" smtClean="0"/>
              <a:t>Reconstruction review game</a:t>
            </a:r>
          </a:p>
          <a:p>
            <a:r>
              <a:rPr lang="en-US" sz="2800" dirty="0" smtClean="0"/>
              <a:t>Homework:</a:t>
            </a:r>
          </a:p>
          <a:p>
            <a:pPr lvl="1"/>
            <a:r>
              <a:rPr lang="en-US" sz="2800" dirty="0" smtClean="0"/>
              <a:t>Study Review guide</a:t>
            </a:r>
          </a:p>
          <a:p>
            <a:pPr lvl="1"/>
            <a:r>
              <a:rPr lang="en-US" sz="2800" dirty="0" smtClean="0"/>
              <a:t>Test Next Class Period</a:t>
            </a:r>
            <a:endParaRPr lang="en-US" sz="2800" dirty="0"/>
          </a:p>
        </p:txBody>
      </p:sp>
    </p:spTree>
    <p:extLst>
      <p:ext uri="{BB962C8B-B14F-4D97-AF65-F5344CB8AC3E}">
        <p14:creationId xmlns:p14="http://schemas.microsoft.com/office/powerpoint/2010/main" val="29614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sz="4900" dirty="0" smtClean="0"/>
              <a:t>9/25/18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5 Min to Study</a:t>
            </a:r>
          </a:p>
          <a:p>
            <a:endParaRPr lang="en-US" sz="2800" dirty="0" smtClean="0"/>
          </a:p>
          <a:p>
            <a:r>
              <a:rPr lang="en-US" sz="2800" dirty="0" smtClean="0"/>
              <a:t>Objective:</a:t>
            </a:r>
          </a:p>
          <a:p>
            <a:pPr lvl="1"/>
            <a:r>
              <a:rPr lang="en-US" sz="2800" dirty="0"/>
              <a:t>Students will be able to </a:t>
            </a:r>
            <a:r>
              <a:rPr lang="en-US" sz="2800" dirty="0" smtClean="0"/>
              <a:t>describe how our nation rebuilt after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Test Reconstruction</a:t>
            </a:r>
          </a:p>
          <a:p>
            <a:pPr lvl="1"/>
            <a:r>
              <a:rPr lang="en-US" sz="3200" dirty="0" smtClean="0"/>
              <a:t>689235</a:t>
            </a:r>
          </a:p>
          <a:p>
            <a:pPr lvl="1"/>
            <a:r>
              <a:rPr lang="en-US" sz="2800" dirty="0" smtClean="0"/>
              <a:t>America the Story of Us (Westward)</a:t>
            </a:r>
          </a:p>
          <a:p>
            <a:r>
              <a:rPr lang="en-US" sz="2800" dirty="0" smtClean="0"/>
              <a:t>Homework:</a:t>
            </a:r>
          </a:p>
          <a:p>
            <a:pPr lvl="1"/>
            <a:r>
              <a:rPr lang="en-US" sz="2800" dirty="0" smtClean="0"/>
              <a:t>Study Review guide</a:t>
            </a:r>
            <a:endParaRPr lang="en-US" sz="2800" dirty="0"/>
          </a:p>
        </p:txBody>
      </p:sp>
    </p:spTree>
    <p:extLst>
      <p:ext uri="{BB962C8B-B14F-4D97-AF65-F5344CB8AC3E}">
        <p14:creationId xmlns:p14="http://schemas.microsoft.com/office/powerpoint/2010/main" val="242820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09/27/18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Manifest Destiny</a:t>
            </a:r>
          </a:p>
          <a:p>
            <a:endParaRPr lang="en-US" sz="2800" dirty="0" smtClean="0"/>
          </a:p>
          <a:p>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America The Story of Us Westward</a:t>
            </a:r>
            <a:endParaRPr lang="en-US" sz="2800" dirty="0"/>
          </a:p>
          <a:p>
            <a:pPr lvl="1"/>
            <a:r>
              <a:rPr lang="en-US" sz="2800" dirty="0" smtClean="0"/>
              <a:t>Notes westward expansion</a:t>
            </a:r>
          </a:p>
          <a:p>
            <a:pPr lvl="1"/>
            <a:r>
              <a:rPr lang="en-US" sz="2800" dirty="0" smtClean="0"/>
              <a:t>Independent Practice: Constructed Response</a:t>
            </a:r>
          </a:p>
          <a:p>
            <a:r>
              <a:rPr lang="en-US" sz="2800" dirty="0" smtClean="0"/>
              <a:t>Homework:</a:t>
            </a:r>
          </a:p>
          <a:p>
            <a:pPr lvl="1"/>
            <a:r>
              <a:rPr lang="en-US" sz="2800" dirty="0" smtClean="0"/>
              <a:t>Review notes</a:t>
            </a:r>
            <a:endParaRPr lang="en-US" sz="2800" dirty="0"/>
          </a:p>
        </p:txBody>
      </p:sp>
    </p:spTree>
    <p:extLst>
      <p:ext uri="{BB962C8B-B14F-4D97-AF65-F5344CB8AC3E}">
        <p14:creationId xmlns:p14="http://schemas.microsoft.com/office/powerpoint/2010/main" val="8581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10/05/18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Who is Nat Love?</a:t>
            </a:r>
          </a:p>
          <a:p>
            <a:endParaRPr lang="en-US" sz="2800" dirty="0" smtClean="0"/>
          </a:p>
          <a:p>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Project workday</a:t>
            </a:r>
          </a:p>
          <a:p>
            <a:pPr lvl="2"/>
            <a:r>
              <a:rPr lang="en-US" sz="2600" dirty="0" smtClean="0"/>
              <a:t>Black Cowboys during Westward Expansion</a:t>
            </a:r>
            <a:endParaRPr lang="en-US" sz="2600" dirty="0"/>
          </a:p>
          <a:p>
            <a:pPr lvl="1"/>
            <a:r>
              <a:rPr lang="en-US" sz="2800" dirty="0" smtClean="0"/>
              <a:t>Follow the rubric prompt</a:t>
            </a:r>
          </a:p>
          <a:p>
            <a:pPr lvl="1"/>
            <a:r>
              <a:rPr lang="en-US" sz="2800" dirty="0" smtClean="0"/>
              <a:t>Additional materials are on table next to </a:t>
            </a:r>
            <a:r>
              <a:rPr lang="en-US" sz="2800" smtClean="0"/>
              <a:t>white board</a:t>
            </a:r>
            <a:endParaRPr lang="en-US" sz="2800" dirty="0" smtClean="0"/>
          </a:p>
          <a:p>
            <a:r>
              <a:rPr lang="en-US" sz="2800" dirty="0" smtClean="0"/>
              <a:t>Homework:</a:t>
            </a:r>
          </a:p>
          <a:p>
            <a:pPr lvl="1"/>
            <a:r>
              <a:rPr lang="en-US" sz="2800" dirty="0" smtClean="0"/>
              <a:t>Review notes</a:t>
            </a:r>
            <a:endParaRPr lang="en-US" sz="2800" dirty="0"/>
          </a:p>
        </p:txBody>
      </p:sp>
    </p:spTree>
    <p:extLst>
      <p:ext uri="{BB962C8B-B14F-4D97-AF65-F5344CB8AC3E}">
        <p14:creationId xmlns:p14="http://schemas.microsoft.com/office/powerpoint/2010/main" val="217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10/09/18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Why did African Americans move out West?</a:t>
            </a:r>
          </a:p>
          <a:p>
            <a:endParaRPr lang="en-US" sz="2800" dirty="0" smtClean="0"/>
          </a:p>
          <a:p>
            <a:r>
              <a:rPr lang="en-US" sz="2800" smtClean="0"/>
              <a:t>Objective</a:t>
            </a:r>
            <a:r>
              <a:rPr lang="en-US" sz="2800" dirty="0" smtClean="0"/>
              <a:t>:</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Project workday</a:t>
            </a:r>
          </a:p>
          <a:p>
            <a:pPr lvl="2"/>
            <a:r>
              <a:rPr lang="en-US" sz="2600" dirty="0" smtClean="0"/>
              <a:t>Black Cowboys during Westward Expansion</a:t>
            </a:r>
            <a:endParaRPr lang="en-US" sz="2600" dirty="0"/>
          </a:p>
          <a:p>
            <a:pPr lvl="1"/>
            <a:r>
              <a:rPr lang="en-US" sz="2800" dirty="0" smtClean="0"/>
              <a:t>Follow the rubric prompt</a:t>
            </a:r>
          </a:p>
          <a:p>
            <a:pPr lvl="1"/>
            <a:r>
              <a:rPr lang="en-US" sz="2800" dirty="0" smtClean="0"/>
              <a:t>Additional materials are on table next to white board</a:t>
            </a:r>
          </a:p>
          <a:p>
            <a:r>
              <a:rPr lang="en-US" sz="2800" dirty="0" smtClean="0"/>
              <a:t>Homework:</a:t>
            </a:r>
          </a:p>
          <a:p>
            <a:pPr lvl="1"/>
            <a:r>
              <a:rPr lang="en-US" sz="2800" dirty="0" smtClean="0"/>
              <a:t>Review notes</a:t>
            </a:r>
            <a:endParaRPr lang="en-US" sz="2800" dirty="0"/>
          </a:p>
        </p:txBody>
      </p:sp>
    </p:spTree>
    <p:extLst>
      <p:ext uri="{BB962C8B-B14F-4D97-AF65-F5344CB8AC3E}">
        <p14:creationId xmlns:p14="http://schemas.microsoft.com/office/powerpoint/2010/main" val="413795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10/11/2018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The Homestead Act</a:t>
            </a:r>
          </a:p>
          <a:p>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smtClean="0"/>
              <a:t>Notes: Native </a:t>
            </a:r>
            <a:r>
              <a:rPr lang="en-US" sz="2800" dirty="0" smtClean="0"/>
              <a:t>Americans</a:t>
            </a:r>
          </a:p>
          <a:p>
            <a:pPr lvl="2"/>
            <a:r>
              <a:rPr lang="en-US" sz="2600" dirty="0" smtClean="0"/>
              <a:t>Essay Prompt</a:t>
            </a:r>
          </a:p>
          <a:p>
            <a:pPr lvl="1"/>
            <a:r>
              <a:rPr lang="en-US" sz="2800" dirty="0" smtClean="0"/>
              <a:t>Guided Reading Activity</a:t>
            </a:r>
          </a:p>
          <a:p>
            <a:pPr lvl="1"/>
            <a:r>
              <a:rPr lang="en-US" sz="2800" dirty="0" smtClean="0"/>
              <a:t>Video: How the West Was Lost</a:t>
            </a:r>
          </a:p>
          <a:p>
            <a:r>
              <a:rPr lang="en-US" sz="2800" dirty="0" smtClean="0"/>
              <a:t>Homework:</a:t>
            </a:r>
          </a:p>
          <a:p>
            <a:pPr lvl="1"/>
            <a:r>
              <a:rPr lang="en-US" sz="2800" dirty="0" smtClean="0"/>
              <a:t>Study Review guide</a:t>
            </a:r>
            <a:endParaRPr lang="en-US" sz="2800" dirty="0"/>
          </a:p>
        </p:txBody>
      </p:sp>
    </p:spTree>
    <p:extLst>
      <p:ext uri="{BB962C8B-B14F-4D97-AF65-F5344CB8AC3E}">
        <p14:creationId xmlns:p14="http://schemas.microsoft.com/office/powerpoint/2010/main" val="35475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10/15/2018</a:t>
            </a:r>
            <a:br>
              <a:rPr lang="en-US" dirty="0" smtClean="0"/>
            </a:br>
            <a:endParaRPr lang="en-US" dirty="0"/>
          </a:p>
        </p:txBody>
      </p:sp>
      <p:sp>
        <p:nvSpPr>
          <p:cNvPr id="6" name="Content Placeholder 5"/>
          <p:cNvSpPr>
            <a:spLocks noGrp="1"/>
          </p:cNvSpPr>
          <p:nvPr>
            <p:ph sz="half" idx="1"/>
          </p:nvPr>
        </p:nvSpPr>
        <p:spPr>
          <a:xfrm>
            <a:off x="760412" y="1371600"/>
            <a:ext cx="5334001" cy="5486400"/>
          </a:xfrm>
        </p:spPr>
        <p:txBody>
          <a:bodyPr>
            <a:noAutofit/>
          </a:bodyPr>
          <a:lstStyle/>
          <a:p>
            <a:r>
              <a:rPr lang="en-US" sz="2800" dirty="0" smtClean="0"/>
              <a:t>Do Now:</a:t>
            </a:r>
          </a:p>
          <a:p>
            <a:pPr lvl="1"/>
            <a:r>
              <a:rPr lang="en-US" sz="2800" dirty="0" smtClean="0"/>
              <a:t>Describe the Battle at Little Big Horn and its affect on the Sioux Tribe.</a:t>
            </a:r>
          </a:p>
          <a:p>
            <a:pPr marL="0" indent="0">
              <a:buNone/>
            </a:pPr>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 and the impact on native tribes.</a:t>
            </a:r>
            <a:endParaRPr lang="en-US" sz="2800" dirty="0"/>
          </a:p>
        </p:txBody>
      </p:sp>
      <p:sp>
        <p:nvSpPr>
          <p:cNvPr id="7" name="Content Placeholder 6"/>
          <p:cNvSpPr>
            <a:spLocks noGrp="1"/>
          </p:cNvSpPr>
          <p:nvPr>
            <p:ph sz="half" idx="2"/>
          </p:nvPr>
        </p:nvSpPr>
        <p:spPr>
          <a:xfrm>
            <a:off x="6094413" y="1371600"/>
            <a:ext cx="6094412" cy="5486400"/>
          </a:xfrm>
        </p:spPr>
        <p:txBody>
          <a:bodyPr>
            <a:noAutofit/>
          </a:bodyPr>
          <a:lstStyle/>
          <a:p>
            <a:r>
              <a:rPr lang="en-US" sz="2800" dirty="0" smtClean="0"/>
              <a:t>Agenda:</a:t>
            </a:r>
          </a:p>
          <a:p>
            <a:pPr lvl="1"/>
            <a:r>
              <a:rPr lang="en-US" sz="2400" dirty="0" smtClean="0"/>
              <a:t>Video: 30 Days on a Native American Reservation. Use sheet to answer questions.</a:t>
            </a:r>
          </a:p>
          <a:p>
            <a:pPr lvl="0"/>
            <a:r>
              <a:rPr lang="en-US" dirty="0" smtClean="0">
                <a:solidFill>
                  <a:srgbClr val="374C81"/>
                </a:solidFill>
              </a:rPr>
              <a:t>Assume </a:t>
            </a:r>
            <a:r>
              <a:rPr lang="en-US" dirty="0">
                <a:solidFill>
                  <a:srgbClr val="374C81"/>
                </a:solidFill>
              </a:rPr>
              <a:t>the role of a Plains Indian. Write a journal </a:t>
            </a:r>
            <a:r>
              <a:rPr lang="en-US" dirty="0" smtClean="0">
                <a:solidFill>
                  <a:srgbClr val="374C81"/>
                </a:solidFill>
              </a:rPr>
              <a:t>describing  what the Dawes act is and how </a:t>
            </a:r>
            <a:r>
              <a:rPr lang="en-US" dirty="0">
                <a:solidFill>
                  <a:srgbClr val="374C81"/>
                </a:solidFill>
              </a:rPr>
              <a:t>you feel about </a:t>
            </a:r>
            <a:r>
              <a:rPr lang="en-US" dirty="0" smtClean="0">
                <a:solidFill>
                  <a:srgbClr val="374C81"/>
                </a:solidFill>
              </a:rPr>
              <a:t>it. </a:t>
            </a:r>
          </a:p>
          <a:p>
            <a:pPr lvl="0"/>
            <a:r>
              <a:rPr lang="en-US" dirty="0" smtClean="0">
                <a:solidFill>
                  <a:srgbClr val="374C81"/>
                </a:solidFill>
              </a:rPr>
              <a:t>How </a:t>
            </a:r>
            <a:r>
              <a:rPr lang="en-US" dirty="0">
                <a:solidFill>
                  <a:srgbClr val="374C81"/>
                </a:solidFill>
              </a:rPr>
              <a:t>it has affected </a:t>
            </a:r>
            <a:r>
              <a:rPr lang="en-US" dirty="0" smtClean="0">
                <a:solidFill>
                  <a:srgbClr val="374C81"/>
                </a:solidFill>
              </a:rPr>
              <a:t>the people in your tribe?  Use </a:t>
            </a:r>
            <a:r>
              <a:rPr lang="en-US" dirty="0">
                <a:solidFill>
                  <a:srgbClr val="374C81"/>
                </a:solidFill>
              </a:rPr>
              <a:t>page 175 in your textbook</a:t>
            </a:r>
            <a:endParaRPr lang="en-US" dirty="0" smtClean="0"/>
          </a:p>
          <a:p>
            <a:r>
              <a:rPr lang="en-US" sz="2800" dirty="0" smtClean="0"/>
              <a:t>Homework: Enjoy your Break!</a:t>
            </a:r>
          </a:p>
        </p:txBody>
      </p:sp>
    </p:spTree>
    <p:extLst>
      <p:ext uri="{BB962C8B-B14F-4D97-AF65-F5344CB8AC3E}">
        <p14:creationId xmlns:p14="http://schemas.microsoft.com/office/powerpoint/2010/main" val="13641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Westward </a:t>
            </a:r>
            <a:r>
              <a:rPr lang="en-US" dirty="0" smtClean="0"/>
              <a:t>Expansion</a:t>
            </a:r>
            <a:br>
              <a:rPr lang="en-US" dirty="0" smtClean="0"/>
            </a:br>
            <a:r>
              <a:rPr lang="en-US" dirty="0" smtClean="0"/>
              <a:t>Descriptive Writing</a:t>
            </a:r>
            <a:endParaRPr lang="en-US" dirty="0"/>
          </a:p>
        </p:txBody>
      </p:sp>
      <p:sp>
        <p:nvSpPr>
          <p:cNvPr id="3" name="Content Placeholder 2"/>
          <p:cNvSpPr>
            <a:spLocks noGrp="1"/>
          </p:cNvSpPr>
          <p:nvPr>
            <p:ph sz="half" idx="1"/>
          </p:nvPr>
        </p:nvSpPr>
        <p:spPr>
          <a:xfrm>
            <a:off x="1117308" y="1701800"/>
            <a:ext cx="10311103" cy="4470400"/>
          </a:xfrm>
        </p:spPr>
        <p:txBody>
          <a:bodyPr>
            <a:normAutofit lnSpcReduction="10000"/>
          </a:bodyPr>
          <a:lstStyle/>
          <a:p>
            <a:r>
              <a:rPr lang="en-US" sz="4800" dirty="0" smtClean="0"/>
              <a:t>Assume the role of a Plains Indian. Write a journal entry describing how you feel about the Dawes Act and how it has affected your life. </a:t>
            </a:r>
          </a:p>
          <a:p>
            <a:r>
              <a:rPr lang="en-US" sz="4800" dirty="0" smtClean="0"/>
              <a:t>Use page 175 in your textbook.</a:t>
            </a:r>
            <a:endParaRPr lang="en-US" sz="4800" dirty="0"/>
          </a:p>
        </p:txBody>
      </p:sp>
    </p:spTree>
    <p:extLst>
      <p:ext uri="{BB962C8B-B14F-4D97-AF65-F5344CB8AC3E}">
        <p14:creationId xmlns:p14="http://schemas.microsoft.com/office/powerpoint/2010/main" val="10916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r>
              <a:rPr lang="en-US" smtClean="0"/>
              <a:t/>
            </a:r>
            <a:br>
              <a:rPr lang="en-US" smtClean="0"/>
            </a:br>
            <a:r>
              <a:rPr lang="en-US" smtClean="0"/>
              <a:t>10/24/2018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California Gold Rush</a:t>
            </a:r>
          </a:p>
          <a:p>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Review Study Guide</a:t>
            </a:r>
          </a:p>
          <a:p>
            <a:pPr lvl="1"/>
            <a:r>
              <a:rPr lang="en-US" sz="2800" dirty="0" smtClean="0"/>
              <a:t>Westward Expansion Review Game </a:t>
            </a:r>
          </a:p>
          <a:p>
            <a:pPr lvl="1"/>
            <a:endParaRPr lang="en-US" sz="2800" dirty="0" smtClean="0"/>
          </a:p>
          <a:p>
            <a:r>
              <a:rPr lang="en-US" sz="2800" dirty="0" smtClean="0"/>
              <a:t>Homework:</a:t>
            </a:r>
          </a:p>
          <a:p>
            <a:pPr lvl="1"/>
            <a:r>
              <a:rPr lang="en-US" sz="2800" dirty="0" smtClean="0"/>
              <a:t>Test Next Class</a:t>
            </a:r>
          </a:p>
          <a:p>
            <a:pPr lvl="1"/>
            <a:r>
              <a:rPr lang="en-US" sz="2800" dirty="0" smtClean="0"/>
              <a:t>Study!!!!</a:t>
            </a:r>
            <a:endParaRPr lang="en-US" sz="2800" dirty="0"/>
          </a:p>
        </p:txBody>
      </p:sp>
    </p:spTree>
    <p:extLst>
      <p:ext uri="{BB962C8B-B14F-4D97-AF65-F5344CB8AC3E}">
        <p14:creationId xmlns:p14="http://schemas.microsoft.com/office/powerpoint/2010/main" val="6424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8/9/2018</a:t>
            </a:r>
            <a:r>
              <a:rPr lang="en-US" dirty="0" smtClean="0"/>
              <a:t/>
            </a:r>
            <a:br>
              <a:rPr lang="en-US" dirty="0" smtClean="0"/>
            </a:br>
            <a:endParaRPr lang="en-US" dirty="0"/>
          </a:p>
        </p:txBody>
      </p:sp>
      <p:sp>
        <p:nvSpPr>
          <p:cNvPr id="6" name="Content Placeholder 5"/>
          <p:cNvSpPr>
            <a:spLocks noGrp="1"/>
          </p:cNvSpPr>
          <p:nvPr>
            <p:ph sz="half" idx="1"/>
          </p:nvPr>
        </p:nvSpPr>
        <p:spPr>
          <a:xfrm>
            <a:off x="1117309" y="1371600"/>
            <a:ext cx="4977104" cy="4470400"/>
          </a:xfrm>
        </p:spPr>
        <p:txBody>
          <a:bodyPr>
            <a:noAutofit/>
          </a:bodyPr>
          <a:lstStyle/>
          <a:p>
            <a:r>
              <a:rPr lang="en-US" sz="2800" dirty="0" smtClean="0"/>
              <a:t>Do Now:</a:t>
            </a:r>
          </a:p>
          <a:p>
            <a:pPr lvl="1"/>
            <a:r>
              <a:rPr lang="en-US" sz="2800" dirty="0" smtClean="0"/>
              <a:t>Find sheet on seating chart</a:t>
            </a:r>
            <a:endParaRPr lang="en-US" sz="2800" dirty="0"/>
          </a:p>
          <a:p>
            <a:endParaRPr lang="en-US" sz="2800" dirty="0" smtClean="0"/>
          </a:p>
          <a:p>
            <a:endParaRPr lang="en-US" sz="2800" dirty="0" smtClean="0"/>
          </a:p>
          <a:p>
            <a:r>
              <a:rPr lang="en-US" sz="2800" dirty="0" smtClean="0"/>
              <a:t>Objective:</a:t>
            </a:r>
          </a:p>
          <a:p>
            <a:pPr lvl="1"/>
            <a:r>
              <a:rPr lang="en-US" sz="2800" dirty="0" smtClean="0"/>
              <a:t>I will understand the goals and procedures of this class</a:t>
            </a:r>
            <a:endParaRPr lang="en-US" sz="2800" dirty="0"/>
          </a:p>
        </p:txBody>
      </p:sp>
      <p:sp>
        <p:nvSpPr>
          <p:cNvPr id="7" name="Content Placeholder 6"/>
          <p:cNvSpPr>
            <a:spLocks noGrp="1"/>
          </p:cNvSpPr>
          <p:nvPr>
            <p:ph sz="half" idx="2"/>
          </p:nvPr>
        </p:nvSpPr>
        <p:spPr>
          <a:xfrm>
            <a:off x="6297559" y="1371600"/>
            <a:ext cx="4977104" cy="4470400"/>
          </a:xfrm>
        </p:spPr>
        <p:txBody>
          <a:bodyPr>
            <a:noAutofit/>
          </a:bodyPr>
          <a:lstStyle/>
          <a:p>
            <a:r>
              <a:rPr lang="en-US" sz="2800" dirty="0" smtClean="0"/>
              <a:t>Agenda:</a:t>
            </a:r>
          </a:p>
          <a:p>
            <a:pPr lvl="1"/>
            <a:r>
              <a:rPr lang="en-US" sz="2800" dirty="0" smtClean="0"/>
              <a:t>Introduction</a:t>
            </a:r>
          </a:p>
          <a:p>
            <a:pPr lvl="1"/>
            <a:r>
              <a:rPr lang="en-US" sz="2800" dirty="0" smtClean="0"/>
              <a:t>Syllabus</a:t>
            </a:r>
          </a:p>
          <a:p>
            <a:pPr lvl="1"/>
            <a:r>
              <a:rPr lang="en-US" sz="2800" dirty="0" smtClean="0"/>
              <a:t>School goals and expectations</a:t>
            </a:r>
          </a:p>
          <a:p>
            <a:pPr lvl="1"/>
            <a:r>
              <a:rPr lang="en-US" sz="2800" dirty="0" smtClean="0"/>
              <a:t>Why study history?</a:t>
            </a:r>
          </a:p>
          <a:p>
            <a:r>
              <a:rPr lang="en-US" sz="2800" dirty="0" smtClean="0"/>
              <a:t>Homework:</a:t>
            </a:r>
          </a:p>
          <a:p>
            <a:pPr lvl="1"/>
            <a:r>
              <a:rPr lang="en-US" sz="2800" dirty="0" smtClean="0"/>
              <a:t>Have syllabus signed by parent</a:t>
            </a:r>
            <a:endParaRPr lang="en-US" sz="2800" dirty="0"/>
          </a:p>
        </p:txBody>
      </p:sp>
    </p:spTree>
    <p:extLst>
      <p:ext uri="{BB962C8B-B14F-4D97-AF65-F5344CB8AC3E}">
        <p14:creationId xmlns:p14="http://schemas.microsoft.com/office/powerpoint/2010/main" val="36872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10/26/2018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endParaRPr lang="en-US" sz="2800" dirty="0" smtClean="0"/>
          </a:p>
          <a:p>
            <a:r>
              <a:rPr lang="en-US" sz="2800" dirty="0" smtClean="0"/>
              <a:t>Objective:</a:t>
            </a:r>
          </a:p>
          <a:p>
            <a:pPr lvl="1"/>
            <a:r>
              <a:rPr lang="en-US" sz="2800" dirty="0"/>
              <a:t>Students will be able to </a:t>
            </a:r>
            <a:r>
              <a:rPr lang="en-US" sz="2800" dirty="0" smtClean="0"/>
              <a:t>describe how our nation grew through westward expansion</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Test </a:t>
            </a:r>
            <a:r>
              <a:rPr lang="en-US" sz="2800" smtClean="0"/>
              <a:t>Westward Expansion</a:t>
            </a:r>
          </a:p>
          <a:p>
            <a:pPr lvl="1"/>
            <a:endParaRPr lang="en-US" sz="2800" dirty="0" smtClean="0"/>
          </a:p>
          <a:p>
            <a:pPr lvl="1"/>
            <a:r>
              <a:rPr lang="en-US" sz="2800" dirty="0" smtClean="0"/>
              <a:t>America the Story of Us: Cities</a:t>
            </a:r>
          </a:p>
          <a:p>
            <a:pPr marL="426645" lvl="1" indent="0">
              <a:buNone/>
            </a:pPr>
            <a:endParaRPr lang="en-US" sz="2800" dirty="0"/>
          </a:p>
          <a:p>
            <a:pPr lvl="1"/>
            <a:endParaRPr lang="en-US" sz="2800" dirty="0" smtClean="0"/>
          </a:p>
          <a:p>
            <a:pPr lvl="1"/>
            <a:endParaRPr lang="en-US" sz="2800" dirty="0" smtClean="0"/>
          </a:p>
          <a:p>
            <a:r>
              <a:rPr lang="en-US" sz="2800" dirty="0" smtClean="0"/>
              <a:t>Homework:</a:t>
            </a:r>
          </a:p>
          <a:p>
            <a:pPr lvl="1"/>
            <a:r>
              <a:rPr lang="en-US" sz="2800" dirty="0" smtClean="0"/>
              <a:t>None</a:t>
            </a:r>
            <a:endParaRPr lang="en-US" sz="2800" dirty="0"/>
          </a:p>
        </p:txBody>
      </p:sp>
    </p:spTree>
    <p:extLst>
      <p:ext uri="{BB962C8B-B14F-4D97-AF65-F5344CB8AC3E}">
        <p14:creationId xmlns:p14="http://schemas.microsoft.com/office/powerpoint/2010/main" val="331477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a:bodyPr>
          <a:lstStyle/>
          <a:p>
            <a:pPr algn="ctr"/>
            <a:r>
              <a:rPr lang="en-US" dirty="0" smtClean="0"/>
              <a:t>American History</a:t>
            </a:r>
            <a:br>
              <a:rPr lang="en-US" dirty="0" smtClean="0"/>
            </a:br>
            <a:r>
              <a:rPr lang="en-US" dirty="0" smtClean="0"/>
              <a:t>10/30/2018</a:t>
            </a: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Railroads and </a:t>
            </a:r>
            <a:r>
              <a:rPr lang="en-US" sz="2800" dirty="0" err="1" smtClean="0"/>
              <a:t>Timezones</a:t>
            </a:r>
            <a:endParaRPr lang="en-US" sz="2800" dirty="0"/>
          </a:p>
          <a:p>
            <a:endParaRPr lang="en-US" sz="2800" dirty="0" smtClean="0"/>
          </a:p>
          <a:p>
            <a:endParaRPr lang="en-US" sz="2800" dirty="0" smtClean="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Video: America the story of us Cities</a:t>
            </a:r>
          </a:p>
          <a:p>
            <a:pPr lvl="1"/>
            <a:r>
              <a:rPr lang="en-US" sz="2800" dirty="0" smtClean="0"/>
              <a:t>Notes: Introduction to the American Industrial revolution</a:t>
            </a:r>
          </a:p>
          <a:p>
            <a:r>
              <a:rPr lang="en-US" sz="2800" dirty="0" smtClean="0"/>
              <a:t>Homework:</a:t>
            </a:r>
          </a:p>
          <a:p>
            <a:pPr lvl="1"/>
            <a:r>
              <a:rPr lang="en-US" sz="2800" dirty="0" smtClean="0"/>
              <a:t>Review Notes</a:t>
            </a:r>
            <a:endParaRPr lang="en-US" sz="2800" dirty="0"/>
          </a:p>
        </p:txBody>
      </p:sp>
      <p:pic>
        <p:nvPicPr>
          <p:cNvPr id="2" name="Picture 1"/>
          <p:cNvPicPr>
            <a:picLocks noChangeAspect="1"/>
          </p:cNvPicPr>
          <p:nvPr/>
        </p:nvPicPr>
        <p:blipFill>
          <a:blip r:embed="rId2"/>
          <a:stretch>
            <a:fillRect/>
          </a:stretch>
        </p:blipFill>
        <p:spPr>
          <a:xfrm>
            <a:off x="1370012" y="2362200"/>
            <a:ext cx="4572000" cy="2212975"/>
          </a:xfrm>
          <a:prstGeom prst="rect">
            <a:avLst/>
          </a:prstGeom>
        </p:spPr>
      </p:pic>
    </p:spTree>
    <p:extLst>
      <p:ext uri="{BB962C8B-B14F-4D97-AF65-F5344CB8AC3E}">
        <p14:creationId xmlns:p14="http://schemas.microsoft.com/office/powerpoint/2010/main" val="19026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Exit Slip Questions</a:t>
            </a:r>
            <a:endParaRPr lang="en-US" dirty="0"/>
          </a:p>
        </p:txBody>
      </p:sp>
      <p:sp>
        <p:nvSpPr>
          <p:cNvPr id="3" name="Content Placeholder 2"/>
          <p:cNvSpPr>
            <a:spLocks noGrp="1"/>
          </p:cNvSpPr>
          <p:nvPr>
            <p:ph sz="half" idx="1"/>
          </p:nvPr>
        </p:nvSpPr>
        <p:spPr/>
        <p:txBody>
          <a:bodyPr>
            <a:noAutofit/>
          </a:bodyPr>
          <a:lstStyle/>
          <a:p>
            <a:r>
              <a:rPr lang="en-US" sz="3600" dirty="0" smtClean="0"/>
              <a:t>Name three inventions that changed our country.</a:t>
            </a:r>
          </a:p>
          <a:p>
            <a:r>
              <a:rPr lang="en-US" sz="3600" dirty="0" smtClean="0"/>
              <a:t>Next tell what impact they have on our country today.</a:t>
            </a:r>
            <a:endParaRPr lang="en-US" sz="3600" dirty="0"/>
          </a:p>
        </p:txBody>
      </p:sp>
    </p:spTree>
    <p:extLst>
      <p:ext uri="{BB962C8B-B14F-4D97-AF65-F5344CB8AC3E}">
        <p14:creationId xmlns:p14="http://schemas.microsoft.com/office/powerpoint/2010/main" val="17091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11/1/2018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Industrial Revolution</a:t>
            </a:r>
            <a:endParaRPr lang="en-US" sz="2800" dirty="0"/>
          </a:p>
          <a:p>
            <a:r>
              <a:rPr lang="en-US" sz="1600" dirty="0">
                <a:solidFill>
                  <a:srgbClr val="545454"/>
                </a:solidFill>
                <a:latin typeface="Roboto"/>
              </a:rPr>
              <a:t>A </a:t>
            </a:r>
            <a:r>
              <a:rPr lang="en-US" sz="1600" b="1" dirty="0">
                <a:solidFill>
                  <a:srgbClr val="6A6A6A"/>
                </a:solidFill>
                <a:latin typeface="Roboto"/>
              </a:rPr>
              <a:t>patent</a:t>
            </a:r>
            <a:r>
              <a:rPr lang="en-US" sz="1600" dirty="0">
                <a:solidFill>
                  <a:srgbClr val="545454"/>
                </a:solidFill>
                <a:latin typeface="Roboto"/>
              </a:rPr>
              <a:t> is a form of intellectual property. A </a:t>
            </a:r>
            <a:r>
              <a:rPr lang="en-US" sz="1600" b="1" dirty="0">
                <a:solidFill>
                  <a:srgbClr val="6A6A6A"/>
                </a:solidFill>
                <a:latin typeface="Roboto"/>
              </a:rPr>
              <a:t>patent</a:t>
            </a:r>
            <a:r>
              <a:rPr lang="en-US" sz="1600" dirty="0">
                <a:solidFill>
                  <a:srgbClr val="545454"/>
                </a:solidFill>
                <a:latin typeface="Roboto"/>
              </a:rPr>
              <a:t> gives its owner the right to exclude others from making, using, selling, and importing an invention for a limited period of time</a:t>
            </a:r>
            <a:endParaRPr lang="en-US" sz="1600" dirty="0" smtClean="0"/>
          </a:p>
          <a:p>
            <a:endParaRPr lang="en-US" sz="2800" dirty="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Notes: Introduction to the American Industrial revolution</a:t>
            </a:r>
          </a:p>
          <a:p>
            <a:pPr lvl="1"/>
            <a:r>
              <a:rPr lang="en-US" sz="2800" dirty="0" smtClean="0"/>
              <a:t>Graphic organizer over long and short term effects of </a:t>
            </a:r>
            <a:r>
              <a:rPr lang="en-US" sz="2800" dirty="0" err="1" smtClean="0"/>
              <a:t>Idustrialization</a:t>
            </a:r>
            <a:endParaRPr lang="en-US" sz="2800" dirty="0" smtClean="0"/>
          </a:p>
          <a:p>
            <a:pPr lvl="1"/>
            <a:r>
              <a:rPr lang="en-US" sz="2800" dirty="0"/>
              <a:t>Constructed Response Chapter 5, section 1 questions</a:t>
            </a:r>
          </a:p>
          <a:p>
            <a:r>
              <a:rPr lang="en-US" sz="2800" dirty="0" smtClean="0"/>
              <a:t>Homework:</a:t>
            </a:r>
          </a:p>
          <a:p>
            <a:pPr lvl="1"/>
            <a:endParaRPr lang="en-US" sz="2800" dirty="0"/>
          </a:p>
        </p:txBody>
      </p:sp>
    </p:spTree>
    <p:extLst>
      <p:ext uri="{BB962C8B-B14F-4D97-AF65-F5344CB8AC3E}">
        <p14:creationId xmlns:p14="http://schemas.microsoft.com/office/powerpoint/2010/main" val="3547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11/05/2018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are Monopolies, Cartels and Trusts?</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Inventions assignment</a:t>
            </a:r>
          </a:p>
          <a:p>
            <a:pPr lvl="1"/>
            <a:r>
              <a:rPr lang="en-US" sz="2800" dirty="0" smtClean="0"/>
              <a:t>Video and Questions: Men Who Built America</a:t>
            </a:r>
          </a:p>
          <a:p>
            <a:pPr lvl="1"/>
            <a:r>
              <a:rPr lang="en-US" sz="2800" dirty="0" smtClean="0"/>
              <a:t>Introduction to Inventions Project</a:t>
            </a:r>
            <a:endParaRPr lang="en-US" sz="2800" dirty="0"/>
          </a:p>
          <a:p>
            <a:r>
              <a:rPr lang="en-US" sz="2800" dirty="0" smtClean="0"/>
              <a:t>Homework:</a:t>
            </a:r>
          </a:p>
          <a:p>
            <a:pPr lvl="1"/>
            <a:r>
              <a:rPr lang="en-US" sz="2800" dirty="0" smtClean="0"/>
              <a:t>Read Chapter 5</a:t>
            </a:r>
            <a:endParaRPr lang="en-US" sz="2800" dirty="0"/>
          </a:p>
        </p:txBody>
      </p:sp>
    </p:spTree>
    <p:extLst>
      <p:ext uri="{BB962C8B-B14F-4D97-AF65-F5344CB8AC3E}">
        <p14:creationId xmlns:p14="http://schemas.microsoft.com/office/powerpoint/2010/main" val="270616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11/19/2018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Who is </a:t>
            </a:r>
            <a:r>
              <a:rPr lang="en-US" sz="2800" dirty="0" smtClean="0"/>
              <a:t>Andrew </a:t>
            </a:r>
            <a:r>
              <a:rPr lang="en-US" sz="2800" dirty="0" err="1" smtClean="0"/>
              <a:t>Carneige</a:t>
            </a:r>
            <a:r>
              <a:rPr lang="en-US" sz="2800" dirty="0" smtClean="0"/>
              <a:t>?</a:t>
            </a:r>
            <a:endParaRPr lang="en-US" sz="2800" dirty="0"/>
          </a:p>
          <a:p>
            <a:endParaRPr lang="en-US" sz="2800" dirty="0" smtClean="0"/>
          </a:p>
          <a:p>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Inventions Hall of Fame </a:t>
            </a:r>
            <a:r>
              <a:rPr lang="en-US" sz="2800" dirty="0" smtClean="0"/>
              <a:t>Project Presentations</a:t>
            </a:r>
            <a:endParaRPr lang="en-US" sz="2800" dirty="0" smtClean="0"/>
          </a:p>
          <a:p>
            <a:pPr lvl="1"/>
            <a:r>
              <a:rPr lang="en-US" sz="2800" dirty="0" smtClean="0"/>
              <a:t>Men Who Built America: Rockefeller</a:t>
            </a:r>
          </a:p>
          <a:p>
            <a:pPr lvl="1"/>
            <a:endParaRPr lang="en-US" sz="2800" dirty="0">
              <a:solidFill>
                <a:srgbClr val="374C81"/>
              </a:solidFill>
            </a:endParaRPr>
          </a:p>
          <a:p>
            <a:pPr lvl="1"/>
            <a:endParaRPr lang="en-US" sz="2800" dirty="0">
              <a:solidFill>
                <a:srgbClr val="374C81"/>
              </a:solidFill>
            </a:endParaRPr>
          </a:p>
          <a:p>
            <a:r>
              <a:rPr lang="en-US" sz="2800" dirty="0" smtClean="0"/>
              <a:t>Homework:</a:t>
            </a:r>
          </a:p>
          <a:p>
            <a:pPr lvl="1"/>
            <a:endParaRPr lang="en-US" sz="2800" dirty="0"/>
          </a:p>
        </p:txBody>
      </p:sp>
    </p:spTree>
    <p:extLst>
      <p:ext uri="{BB962C8B-B14F-4D97-AF65-F5344CB8AC3E}">
        <p14:creationId xmlns:p14="http://schemas.microsoft.com/office/powerpoint/2010/main" val="13981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10/24/17</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Time Zones</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Notes: Chapter 5 Industrialization</a:t>
            </a:r>
          </a:p>
          <a:p>
            <a:pPr lvl="1"/>
            <a:r>
              <a:rPr lang="en-US" sz="2800" dirty="0" smtClean="0"/>
              <a:t>Pre-Reading: Madame C.J. Walker</a:t>
            </a:r>
          </a:p>
          <a:p>
            <a:pPr lvl="1"/>
            <a:r>
              <a:rPr lang="en-US" sz="2800" dirty="0" smtClean="0"/>
              <a:t>Men Who Built America: Rockefeller</a:t>
            </a:r>
            <a:endParaRPr lang="en-US" sz="2800" dirty="0"/>
          </a:p>
          <a:p>
            <a:r>
              <a:rPr lang="en-US" sz="2800" dirty="0" smtClean="0"/>
              <a:t>Homework:</a:t>
            </a:r>
          </a:p>
          <a:p>
            <a:pPr lvl="1"/>
            <a:endParaRPr lang="en-US" sz="2800" dirty="0"/>
          </a:p>
        </p:txBody>
      </p:sp>
    </p:spTree>
    <p:extLst>
      <p:ext uri="{BB962C8B-B14F-4D97-AF65-F5344CB8AC3E}">
        <p14:creationId xmlns:p14="http://schemas.microsoft.com/office/powerpoint/2010/main" val="132186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10/30/17</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Organized Labor Movement</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Guided Reading Activity</a:t>
            </a:r>
          </a:p>
          <a:p>
            <a:pPr lvl="1"/>
            <a:r>
              <a:rPr lang="en-US" sz="2800" dirty="0" smtClean="0"/>
              <a:t>Men Who Built America: Morgan</a:t>
            </a:r>
          </a:p>
          <a:p>
            <a:pPr lvl="1"/>
            <a:r>
              <a:rPr lang="en-US" sz="2800" dirty="0" smtClean="0"/>
              <a:t>The Jungle: Reading</a:t>
            </a:r>
            <a:endParaRPr lang="en-US" sz="2800" dirty="0"/>
          </a:p>
          <a:p>
            <a:r>
              <a:rPr lang="en-US" sz="2800" dirty="0" smtClean="0"/>
              <a:t>Homework:</a:t>
            </a:r>
          </a:p>
          <a:p>
            <a:pPr lvl="1"/>
            <a:r>
              <a:rPr lang="en-US" sz="2800" dirty="0" smtClean="0"/>
              <a:t>Test Friday</a:t>
            </a:r>
            <a:endParaRPr lang="en-US" sz="2800" dirty="0"/>
          </a:p>
        </p:txBody>
      </p:sp>
    </p:spTree>
    <p:extLst>
      <p:ext uri="{BB962C8B-B14F-4D97-AF65-F5344CB8AC3E}">
        <p14:creationId xmlns:p14="http://schemas.microsoft.com/office/powerpoint/2010/main" val="273040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slideplayer.com/slide/6832141/23/images/1/Chapter+5+Industrialization+&amp;+The+Gilded+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
            <a:ext cx="113538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slideplayer.com/slide/6832141/23/images/2/The+Rise+of+Big+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09" y="-381000"/>
            <a:ext cx="1203801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5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8/14/2018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difference between liberal and conservative?</a:t>
            </a:r>
          </a:p>
          <a:p>
            <a:endParaRPr lang="en-US" sz="2800" dirty="0" smtClean="0"/>
          </a:p>
          <a:p>
            <a:r>
              <a:rPr lang="en-US" sz="2800" dirty="0" smtClean="0"/>
              <a:t>Objective:</a:t>
            </a:r>
          </a:p>
          <a:p>
            <a:pPr lvl="1"/>
            <a:r>
              <a:rPr lang="en-US" sz="2800" dirty="0"/>
              <a:t>Students will be able to differentiate between liberal and conservative </a:t>
            </a:r>
            <a:r>
              <a:rPr lang="en-US" sz="2800" dirty="0" smtClean="0"/>
              <a:t>ideologies</a:t>
            </a:r>
            <a:endParaRPr lang="en-US" sz="2800" dirty="0"/>
          </a:p>
        </p:txBody>
      </p:sp>
      <p:sp>
        <p:nvSpPr>
          <p:cNvPr id="7" name="Content Placeholder 6"/>
          <p:cNvSpPr>
            <a:spLocks noGrp="1"/>
          </p:cNvSpPr>
          <p:nvPr>
            <p:ph sz="half" idx="2"/>
          </p:nvPr>
        </p:nvSpPr>
        <p:spPr>
          <a:xfrm>
            <a:off x="6297559" y="1371600"/>
            <a:ext cx="4977104" cy="4470400"/>
          </a:xfrm>
        </p:spPr>
        <p:txBody>
          <a:bodyPr>
            <a:noAutofit/>
          </a:bodyPr>
          <a:lstStyle/>
          <a:p>
            <a:r>
              <a:rPr lang="en-US" sz="2800" dirty="0" smtClean="0"/>
              <a:t>Agenda:</a:t>
            </a:r>
          </a:p>
          <a:p>
            <a:pPr lvl="1"/>
            <a:r>
              <a:rPr lang="en-US" sz="2800" dirty="0" smtClean="0"/>
              <a:t>Introduction to liberal vs. Conservative</a:t>
            </a:r>
          </a:p>
          <a:p>
            <a:pPr lvl="1"/>
            <a:r>
              <a:rPr lang="en-US" sz="2800" dirty="0" smtClean="0"/>
              <a:t>Video on ideologies</a:t>
            </a:r>
          </a:p>
          <a:p>
            <a:pPr lvl="1"/>
            <a:r>
              <a:rPr lang="en-US" sz="2800" dirty="0" smtClean="0"/>
              <a:t>Activity: Conservative vs. Liberal</a:t>
            </a:r>
          </a:p>
          <a:p>
            <a:r>
              <a:rPr lang="en-US" sz="2800" dirty="0" smtClean="0"/>
              <a:t>Homework:</a:t>
            </a:r>
          </a:p>
          <a:p>
            <a:pPr lvl="1"/>
            <a:r>
              <a:rPr lang="en-US" sz="2800" dirty="0" smtClean="0"/>
              <a:t>Have syllabus signed by parent</a:t>
            </a:r>
            <a:endParaRPr lang="en-US" sz="2800" dirty="0"/>
          </a:p>
        </p:txBody>
      </p:sp>
    </p:spTree>
    <p:extLst>
      <p:ext uri="{BB962C8B-B14F-4D97-AF65-F5344CB8AC3E}">
        <p14:creationId xmlns:p14="http://schemas.microsoft.com/office/powerpoint/2010/main" val="7382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http://slideplayer.com/slide/6832141/23/images/3/The+Second+Industrial+Revolution+was+spurred+by+three+develop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47297"/>
            <a:ext cx="11810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1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descr="http://slideplayer.com/slide/6832141/23/images/6/Financing+The+Railro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1"/>
            <a:ext cx="117348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0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2" name="Picture 2" descr="http://slideplayer.com/slide/6832141/23/images/7/Inventions+Spur+Manufactu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49925"/>
            <a:ext cx="11048999" cy="67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descr="http://slideplayer.com/slide/6832141/23/images/9/Rockefeller+&amp;+the+Oil+Trust.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7012" y="216496"/>
            <a:ext cx="11833225" cy="664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170" name="Picture 2" descr="http://slideplayer.com/slide/6832141/23/images/10/Carnegie+&amp;+The+Steel+Indu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42041"/>
            <a:ext cx="116585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8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4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76200"/>
            <a:ext cx="1241901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1266" name="Picture 2" descr="Image result for walking the stee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76200"/>
            <a:ext cx="11733213"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194" name="Picture 2" descr="http://slideplayer.com/slide/6832141/23/images/11/J.P.+Morgan,+Financier+Morgan+was+born+wealthy+and+was+an+investment+banker.+By+the+1890s+he+controlled+1/6+of+the+nation%E2%80%99s+railway+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0"/>
            <a:ext cx="112776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0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http://slideplayer.com/slide/6832141/23/images/13/Labor+Conditions+By+modern-day+standards+working+conditions+were+dreary+and+often+danger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 y="76201"/>
            <a:ext cx="11506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11/01/18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Monopolies, Trust and Cartels</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Independent Practice: Complete Study Guide</a:t>
            </a:r>
          </a:p>
          <a:p>
            <a:pPr lvl="1"/>
            <a:r>
              <a:rPr lang="en-US" sz="2800" dirty="0" smtClean="0"/>
              <a:t>Group Discussion: Review and Recall Chapter 5</a:t>
            </a:r>
          </a:p>
          <a:p>
            <a:pPr lvl="1"/>
            <a:r>
              <a:rPr lang="en-US" sz="2800" dirty="0" smtClean="0"/>
              <a:t>Group Activity: </a:t>
            </a:r>
            <a:r>
              <a:rPr lang="en-US" sz="2800" dirty="0" err="1" smtClean="0"/>
              <a:t>Kahoot</a:t>
            </a:r>
            <a:r>
              <a:rPr lang="en-US" sz="2800" dirty="0" smtClean="0"/>
              <a:t> Review</a:t>
            </a:r>
          </a:p>
          <a:p>
            <a:r>
              <a:rPr lang="en-US" sz="2800" dirty="0" smtClean="0"/>
              <a:t>Homework:</a:t>
            </a:r>
          </a:p>
          <a:p>
            <a:pPr lvl="1"/>
            <a:r>
              <a:rPr lang="en-US" sz="2400" dirty="0" smtClean="0"/>
              <a:t>Test Friday</a:t>
            </a:r>
          </a:p>
        </p:txBody>
      </p:sp>
    </p:spTree>
    <p:extLst>
      <p:ext uri="{BB962C8B-B14F-4D97-AF65-F5344CB8AC3E}">
        <p14:creationId xmlns:p14="http://schemas.microsoft.com/office/powerpoint/2010/main" val="29969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8/16/2018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Define Liberal </a:t>
            </a:r>
          </a:p>
          <a:p>
            <a:pPr lvl="1"/>
            <a:r>
              <a:rPr lang="en-US" sz="2800" dirty="0" smtClean="0"/>
              <a:t>Define Conservative</a:t>
            </a:r>
          </a:p>
          <a:p>
            <a:endParaRPr lang="en-US" sz="2800" dirty="0" smtClean="0"/>
          </a:p>
          <a:p>
            <a:r>
              <a:rPr lang="en-US" sz="2800" dirty="0" smtClean="0"/>
              <a:t>Objective:</a:t>
            </a:r>
          </a:p>
          <a:p>
            <a:pPr lvl="1"/>
            <a:r>
              <a:rPr lang="en-US" sz="2800" dirty="0"/>
              <a:t>Students will be able to differentiate between liberal and conservative </a:t>
            </a:r>
            <a:r>
              <a:rPr lang="en-US" sz="2800" dirty="0" smtClean="0"/>
              <a:t>ideologies</a:t>
            </a:r>
            <a:endParaRPr lang="en-US" sz="2800" dirty="0"/>
          </a:p>
        </p:txBody>
      </p:sp>
      <p:sp>
        <p:nvSpPr>
          <p:cNvPr id="7" name="Content Placeholder 6"/>
          <p:cNvSpPr>
            <a:spLocks noGrp="1"/>
          </p:cNvSpPr>
          <p:nvPr>
            <p:ph sz="half" idx="2"/>
          </p:nvPr>
        </p:nvSpPr>
        <p:spPr>
          <a:xfrm>
            <a:off x="6297559" y="1371600"/>
            <a:ext cx="4977104" cy="4470400"/>
          </a:xfrm>
        </p:spPr>
        <p:txBody>
          <a:bodyPr>
            <a:noAutofit/>
          </a:bodyPr>
          <a:lstStyle/>
          <a:p>
            <a:r>
              <a:rPr lang="en-US" sz="2800" dirty="0" smtClean="0"/>
              <a:t>Agenda:</a:t>
            </a:r>
          </a:p>
          <a:p>
            <a:pPr lvl="1"/>
            <a:r>
              <a:rPr lang="en-US" sz="2800" dirty="0" smtClean="0"/>
              <a:t>Video on ideologies</a:t>
            </a:r>
          </a:p>
          <a:p>
            <a:pPr lvl="1"/>
            <a:r>
              <a:rPr lang="en-US" sz="2800" dirty="0" smtClean="0"/>
              <a:t>Activity: Conservative vs. Liberal</a:t>
            </a:r>
          </a:p>
          <a:p>
            <a:r>
              <a:rPr lang="en-US" sz="2800" dirty="0" smtClean="0"/>
              <a:t>Homework:</a:t>
            </a:r>
          </a:p>
          <a:p>
            <a:pPr lvl="1"/>
            <a:r>
              <a:rPr lang="en-US" sz="2800" dirty="0" smtClean="0"/>
              <a:t>Have syllabus signed by parent</a:t>
            </a:r>
            <a:endParaRPr lang="en-US" sz="2800" dirty="0"/>
          </a:p>
        </p:txBody>
      </p:sp>
    </p:spTree>
    <p:extLst>
      <p:ext uri="{BB962C8B-B14F-4D97-AF65-F5344CB8AC3E}">
        <p14:creationId xmlns:p14="http://schemas.microsoft.com/office/powerpoint/2010/main" val="21272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11/07/18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Patents</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The Jungle</a:t>
            </a:r>
          </a:p>
          <a:p>
            <a:pPr lvl="2"/>
            <a:r>
              <a:rPr lang="en-US" sz="2600" dirty="0" smtClean="0"/>
              <a:t>Create three newspaper headlines about the conditions at the meat packing plant</a:t>
            </a:r>
          </a:p>
          <a:p>
            <a:pPr lvl="1"/>
            <a:r>
              <a:rPr lang="en-US" sz="2800" dirty="0" smtClean="0"/>
              <a:t>Industrialization </a:t>
            </a:r>
            <a:r>
              <a:rPr lang="en-US" sz="2800" dirty="0" err="1" smtClean="0"/>
              <a:t>Kahoot</a:t>
            </a:r>
            <a:endParaRPr lang="en-US" sz="2800" dirty="0" smtClean="0"/>
          </a:p>
          <a:p>
            <a:r>
              <a:rPr lang="en-US" sz="2800" smtClean="0"/>
              <a:t>Homework</a:t>
            </a:r>
            <a:r>
              <a:rPr lang="en-US" sz="2800" dirty="0" smtClean="0"/>
              <a:t>:</a:t>
            </a:r>
          </a:p>
          <a:p>
            <a:pPr lvl="1"/>
            <a:r>
              <a:rPr lang="en-US" sz="2400" dirty="0" smtClean="0"/>
              <a:t>Test next class period!</a:t>
            </a:r>
          </a:p>
          <a:p>
            <a:pPr lvl="2"/>
            <a:r>
              <a:rPr lang="en-US" sz="2200" dirty="0" smtClean="0"/>
              <a:t>Study!!!</a:t>
            </a:r>
          </a:p>
        </p:txBody>
      </p:sp>
    </p:spTree>
    <p:extLst>
      <p:ext uri="{BB962C8B-B14F-4D97-AF65-F5344CB8AC3E}">
        <p14:creationId xmlns:p14="http://schemas.microsoft.com/office/powerpoint/2010/main" val="15879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11/07/18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Patents</a:t>
            </a:r>
            <a:endParaRPr lang="en-US" sz="2800" dirty="0"/>
          </a:p>
          <a:p>
            <a:endParaRPr lang="en-US" sz="2800" dirty="0" smtClean="0"/>
          </a:p>
          <a:p>
            <a:r>
              <a:rPr lang="en-US" sz="2800" dirty="0" smtClean="0"/>
              <a:t>Objective:</a:t>
            </a:r>
          </a:p>
          <a:p>
            <a:pPr lvl="1"/>
            <a:r>
              <a:rPr lang="en-US" sz="2800" dirty="0" smtClean="0"/>
              <a:t>I will be able to describe how technology changed our country</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Test Industrialization</a:t>
            </a:r>
          </a:p>
          <a:p>
            <a:pPr lvl="2"/>
            <a:r>
              <a:rPr lang="en-US" sz="2600" dirty="0" smtClean="0"/>
              <a:t>790325</a:t>
            </a:r>
          </a:p>
          <a:p>
            <a:pPr lvl="1"/>
            <a:r>
              <a:rPr lang="en-US" sz="2800" dirty="0" smtClean="0"/>
              <a:t>Progressive Era </a:t>
            </a:r>
            <a:r>
              <a:rPr lang="en-US" sz="2800" dirty="0" err="1" smtClean="0"/>
              <a:t>Webquest</a:t>
            </a:r>
            <a:endParaRPr lang="en-US" sz="2800" dirty="0" smtClean="0"/>
          </a:p>
          <a:p>
            <a:r>
              <a:rPr lang="en-US" sz="2800" dirty="0" smtClean="0"/>
              <a:t>Homework:</a:t>
            </a:r>
          </a:p>
          <a:p>
            <a:pPr lvl="1"/>
            <a:r>
              <a:rPr lang="en-US" sz="2400" dirty="0" smtClean="0"/>
              <a:t>Test next class period!</a:t>
            </a:r>
          </a:p>
          <a:p>
            <a:pPr lvl="2"/>
            <a:r>
              <a:rPr lang="en-US" sz="2200" dirty="0" smtClean="0"/>
              <a:t>Study!!!</a:t>
            </a:r>
          </a:p>
        </p:txBody>
      </p:sp>
    </p:spTree>
    <p:extLst>
      <p:ext uri="{BB962C8B-B14F-4D97-AF65-F5344CB8AC3E}">
        <p14:creationId xmlns:p14="http://schemas.microsoft.com/office/powerpoint/2010/main" val="236547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11/13/18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Progressive Era</a:t>
            </a:r>
            <a:endParaRPr lang="en-US" sz="2800" dirty="0"/>
          </a:p>
          <a:p>
            <a:endParaRPr lang="en-US" sz="2800" dirty="0" smtClean="0"/>
          </a:p>
          <a:p>
            <a:r>
              <a:rPr lang="en-US" sz="2800" dirty="0" smtClean="0"/>
              <a:t>Objective:</a:t>
            </a:r>
          </a:p>
          <a:p>
            <a:pPr lvl="1"/>
            <a:r>
              <a:rPr lang="en-US" sz="2800" dirty="0"/>
              <a:t>I will be able to describe the impact </a:t>
            </a:r>
            <a:r>
              <a:rPr lang="en-US" sz="2800" dirty="0" smtClean="0"/>
              <a:t>of urbanization on </a:t>
            </a:r>
            <a:r>
              <a:rPr lang="en-US" sz="2800" dirty="0"/>
              <a:t>modern America</a:t>
            </a:r>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Progressive Era</a:t>
            </a:r>
          </a:p>
          <a:p>
            <a:pPr lvl="1"/>
            <a:r>
              <a:rPr lang="en-US" sz="2800" dirty="0" smtClean="0"/>
              <a:t>Progressive era video: Teddy Roosevelt</a:t>
            </a:r>
          </a:p>
          <a:p>
            <a:pPr lvl="1"/>
            <a:r>
              <a:rPr lang="en-US" sz="2800" dirty="0" smtClean="0"/>
              <a:t>Shame of the cities</a:t>
            </a:r>
          </a:p>
          <a:p>
            <a:pPr marL="426645" lvl="1" indent="0">
              <a:buNone/>
            </a:pPr>
            <a:endParaRPr lang="en-US" sz="2800" dirty="0" smtClean="0"/>
          </a:p>
          <a:p>
            <a:r>
              <a:rPr lang="en-US" sz="2800" dirty="0" smtClean="0"/>
              <a:t>Homework:</a:t>
            </a:r>
          </a:p>
          <a:p>
            <a:pPr lvl="1"/>
            <a:r>
              <a:rPr lang="en-US" sz="2400" dirty="0" smtClean="0"/>
              <a:t>Finish “</a:t>
            </a:r>
            <a:r>
              <a:rPr lang="en-US" sz="2400" dirty="0"/>
              <a:t>T</a:t>
            </a:r>
            <a:r>
              <a:rPr lang="en-US" sz="2400" dirty="0" smtClean="0"/>
              <a:t>he jungle”</a:t>
            </a:r>
          </a:p>
        </p:txBody>
      </p:sp>
    </p:spTree>
    <p:extLst>
      <p:ext uri="{BB962C8B-B14F-4D97-AF65-F5344CB8AC3E}">
        <p14:creationId xmlns:p14="http://schemas.microsoft.com/office/powerpoint/2010/main" val="19611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11/15/18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Progressive Era?</a:t>
            </a:r>
            <a:endParaRPr lang="en-US" sz="2800" dirty="0"/>
          </a:p>
          <a:p>
            <a:endParaRPr lang="en-US" sz="2800" dirty="0" smtClean="0"/>
          </a:p>
          <a:p>
            <a:r>
              <a:rPr lang="en-US" sz="2800" dirty="0" smtClean="0"/>
              <a:t>Objective:</a:t>
            </a:r>
          </a:p>
          <a:p>
            <a:pPr lvl="1"/>
            <a:r>
              <a:rPr lang="en-US" sz="2800" dirty="0"/>
              <a:t>I will be able to describe the impact </a:t>
            </a:r>
            <a:r>
              <a:rPr lang="en-US" sz="2800" dirty="0" smtClean="0"/>
              <a:t>of urbanization on </a:t>
            </a:r>
            <a:r>
              <a:rPr lang="en-US" sz="2800" dirty="0"/>
              <a:t>modern America</a:t>
            </a:r>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Progressive Era</a:t>
            </a:r>
          </a:p>
          <a:p>
            <a:pPr lvl="1"/>
            <a:r>
              <a:rPr lang="en-US" sz="2800" dirty="0" smtClean="0"/>
              <a:t>Progressive Era Carousel Activity</a:t>
            </a:r>
          </a:p>
          <a:p>
            <a:pPr lvl="1"/>
            <a:r>
              <a:rPr lang="en-US" sz="2800" dirty="0" smtClean="0"/>
              <a:t>Shame of the cities</a:t>
            </a:r>
          </a:p>
          <a:p>
            <a:pPr marL="426645" lvl="1" indent="0">
              <a:buNone/>
            </a:pPr>
            <a:endParaRPr lang="en-US" sz="2800" dirty="0" smtClean="0"/>
          </a:p>
          <a:p>
            <a:r>
              <a:rPr lang="en-US" sz="2800" dirty="0" smtClean="0"/>
              <a:t>Homework:</a:t>
            </a:r>
          </a:p>
          <a:p>
            <a:pPr lvl="1"/>
            <a:r>
              <a:rPr lang="en-US" sz="2400" dirty="0" smtClean="0"/>
              <a:t>Finish “</a:t>
            </a:r>
            <a:r>
              <a:rPr lang="en-US" sz="2400" dirty="0"/>
              <a:t>T</a:t>
            </a:r>
            <a:r>
              <a:rPr lang="en-US" sz="2400" dirty="0" smtClean="0"/>
              <a:t>he jungle”</a:t>
            </a:r>
          </a:p>
        </p:txBody>
      </p:sp>
    </p:spTree>
    <p:extLst>
      <p:ext uri="{BB962C8B-B14F-4D97-AF65-F5344CB8AC3E}">
        <p14:creationId xmlns:p14="http://schemas.microsoft.com/office/powerpoint/2010/main" val="52920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11/21/18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Who is WEB DuBois?</a:t>
            </a:r>
            <a:endParaRPr lang="en-US" sz="2800" dirty="0"/>
          </a:p>
          <a:p>
            <a:endParaRPr lang="en-US" sz="2800" dirty="0" smtClean="0"/>
          </a:p>
          <a:p>
            <a:r>
              <a:rPr lang="en-US" sz="2800" dirty="0" smtClean="0"/>
              <a:t>Objective:</a:t>
            </a:r>
          </a:p>
          <a:p>
            <a:pPr lvl="1"/>
            <a:r>
              <a:rPr lang="en-US" sz="2800" dirty="0"/>
              <a:t>I will be able to describe the impact </a:t>
            </a:r>
            <a:r>
              <a:rPr lang="en-US" sz="2800" dirty="0" smtClean="0"/>
              <a:t>of urbanization on </a:t>
            </a:r>
            <a:r>
              <a:rPr lang="en-US" sz="2800" dirty="0"/>
              <a:t>modern America</a:t>
            </a:r>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Progressive Era</a:t>
            </a:r>
          </a:p>
          <a:p>
            <a:pPr lvl="1"/>
            <a:r>
              <a:rPr lang="en-US" sz="2800" dirty="0" smtClean="0"/>
              <a:t>Three Visions for African-Americans</a:t>
            </a:r>
          </a:p>
          <a:p>
            <a:pPr lvl="1"/>
            <a:r>
              <a:rPr lang="en-US" sz="2800" dirty="0" smtClean="0"/>
              <a:t>Comparing Black Progressive Reformers</a:t>
            </a:r>
          </a:p>
          <a:p>
            <a:pPr marL="426645" lvl="1" indent="0">
              <a:buNone/>
            </a:pPr>
            <a:endParaRPr lang="en-US" sz="2800" dirty="0" smtClean="0"/>
          </a:p>
          <a:p>
            <a:r>
              <a:rPr lang="en-US" sz="2800" dirty="0" smtClean="0"/>
              <a:t>Homework:</a:t>
            </a:r>
          </a:p>
          <a:p>
            <a:pPr lvl="1"/>
            <a:r>
              <a:rPr lang="en-US" sz="2400" dirty="0" smtClean="0"/>
              <a:t>Have a safe and </a:t>
            </a:r>
            <a:r>
              <a:rPr lang="en-US" sz="2400" smtClean="0"/>
              <a:t>happy Thanksgiving!</a:t>
            </a:r>
            <a:endParaRPr lang="en-US" sz="2400" dirty="0" smtClean="0"/>
          </a:p>
        </p:txBody>
      </p:sp>
    </p:spTree>
    <p:extLst>
      <p:ext uri="{BB962C8B-B14F-4D97-AF65-F5344CB8AC3E}">
        <p14:creationId xmlns:p14="http://schemas.microsoft.com/office/powerpoint/2010/main" val="123428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11/28/18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Shame of the Cities</a:t>
            </a:r>
            <a:endParaRPr lang="en-US" sz="2800" dirty="0"/>
          </a:p>
          <a:p>
            <a:endParaRPr lang="en-US" sz="2800" dirty="0" smtClean="0"/>
          </a:p>
          <a:p>
            <a:r>
              <a:rPr lang="en-US" sz="2800" dirty="0" smtClean="0"/>
              <a:t>Objective:</a:t>
            </a:r>
          </a:p>
          <a:p>
            <a:pPr lvl="1"/>
            <a:r>
              <a:rPr lang="en-US" sz="2800" dirty="0"/>
              <a:t>I will be able to describe the impact </a:t>
            </a:r>
            <a:r>
              <a:rPr lang="en-US" sz="2800" dirty="0" smtClean="0"/>
              <a:t>of urbanization on </a:t>
            </a:r>
            <a:r>
              <a:rPr lang="en-US" sz="2800" dirty="0"/>
              <a:t>modern America</a:t>
            </a:r>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Comparing Black Progressive Reformers</a:t>
            </a:r>
          </a:p>
          <a:p>
            <a:pPr lvl="1"/>
            <a:r>
              <a:rPr lang="en-US" sz="2800" dirty="0" err="1" smtClean="0"/>
              <a:t>Mudbound</a:t>
            </a:r>
            <a:r>
              <a:rPr lang="en-US" sz="2800" dirty="0" smtClean="0"/>
              <a:t> film analysis. After Film, you will write an essay comparing the lives of blacks and whites during the progressive era</a:t>
            </a:r>
          </a:p>
          <a:p>
            <a:r>
              <a:rPr lang="en-US" sz="2800" dirty="0" smtClean="0"/>
              <a:t>Homework:</a:t>
            </a:r>
          </a:p>
          <a:p>
            <a:pPr lvl="1"/>
            <a:r>
              <a:rPr lang="en-US" sz="2400" dirty="0" smtClean="0"/>
              <a:t>None</a:t>
            </a:r>
          </a:p>
        </p:txBody>
      </p:sp>
    </p:spTree>
    <p:extLst>
      <p:ext uri="{BB962C8B-B14F-4D97-AF65-F5344CB8AC3E}">
        <p14:creationId xmlns:p14="http://schemas.microsoft.com/office/powerpoint/2010/main" val="108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1/24/18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Pre-Test Questions</a:t>
            </a:r>
            <a:endParaRPr lang="en-US" sz="2800" dirty="0"/>
          </a:p>
          <a:p>
            <a:endParaRPr lang="en-US" sz="2800" dirty="0" smtClean="0"/>
          </a:p>
          <a:p>
            <a:r>
              <a:rPr lang="en-US" sz="2800" dirty="0" smtClean="0"/>
              <a:t>Objective:</a:t>
            </a:r>
          </a:p>
          <a:p>
            <a:pPr lvl="1"/>
            <a:r>
              <a:rPr lang="en-US" sz="2800" dirty="0">
                <a:solidFill>
                  <a:srgbClr val="374C81"/>
                </a:solidFill>
              </a:rPr>
              <a:t>I will be able to describe the impact of WWI on the United States and the world</a:t>
            </a:r>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Introduction to WWI</a:t>
            </a:r>
          </a:p>
          <a:p>
            <a:pPr lvl="1"/>
            <a:r>
              <a:rPr lang="en-US" sz="2800" dirty="0" smtClean="0"/>
              <a:t>Video: The World at War</a:t>
            </a:r>
          </a:p>
          <a:p>
            <a:pPr lvl="1"/>
            <a:r>
              <a:rPr lang="en-US" sz="2800" dirty="0" smtClean="0"/>
              <a:t>Independent practice: Causes of World War I</a:t>
            </a:r>
          </a:p>
          <a:p>
            <a:pPr marL="426645" lvl="1" indent="0">
              <a:buNone/>
            </a:pPr>
            <a:endParaRPr lang="en-US" sz="2800" dirty="0" smtClean="0"/>
          </a:p>
          <a:p>
            <a:r>
              <a:rPr lang="en-US" sz="2800" dirty="0" smtClean="0"/>
              <a:t>Homework:</a:t>
            </a:r>
          </a:p>
          <a:p>
            <a:pPr lvl="1"/>
            <a:r>
              <a:rPr lang="en-US" sz="2400" dirty="0" smtClean="0"/>
              <a:t>None</a:t>
            </a:r>
          </a:p>
        </p:txBody>
      </p:sp>
    </p:spTree>
    <p:extLst>
      <p:ext uri="{BB962C8B-B14F-4D97-AF65-F5344CB8AC3E}">
        <p14:creationId xmlns:p14="http://schemas.microsoft.com/office/powerpoint/2010/main" val="27011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1/26/18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Causes of WWI</a:t>
            </a:r>
            <a:endParaRPr lang="en-US" sz="2800" dirty="0"/>
          </a:p>
          <a:p>
            <a:endParaRPr lang="en-US" sz="2800" dirty="0" smtClean="0"/>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WWII: US Entry into the war</a:t>
            </a:r>
          </a:p>
          <a:p>
            <a:pPr lvl="1"/>
            <a:r>
              <a:rPr lang="en-US" sz="2800" dirty="0" smtClean="0"/>
              <a:t>Video: America in the 20</a:t>
            </a:r>
            <a:r>
              <a:rPr lang="en-US" sz="2800" baseline="30000" dirty="0" smtClean="0"/>
              <a:t>th</a:t>
            </a:r>
            <a:r>
              <a:rPr lang="en-US" sz="2800" dirty="0" smtClean="0"/>
              <a:t> Century</a:t>
            </a:r>
            <a:endParaRPr lang="en-US" sz="2800" dirty="0"/>
          </a:p>
          <a:p>
            <a:pPr lvl="1"/>
            <a:r>
              <a:rPr lang="en-US" sz="2800" dirty="0" smtClean="0"/>
              <a:t>Guided Practice: Causes of US Entry into War</a:t>
            </a:r>
          </a:p>
          <a:p>
            <a:r>
              <a:rPr lang="en-US" sz="2800" dirty="0" smtClean="0"/>
              <a:t>Homework:</a:t>
            </a:r>
          </a:p>
          <a:p>
            <a:pPr lvl="1"/>
            <a:r>
              <a:rPr lang="en-US" sz="2400" dirty="0" smtClean="0"/>
              <a:t>Effects of war</a:t>
            </a:r>
          </a:p>
        </p:txBody>
      </p:sp>
    </p:spTree>
    <p:extLst>
      <p:ext uri="{BB962C8B-B14F-4D97-AF65-F5344CB8AC3E}">
        <p14:creationId xmlns:p14="http://schemas.microsoft.com/office/powerpoint/2010/main" val="7592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1/30/18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Trench Foot?</a:t>
            </a:r>
            <a:endParaRPr lang="en-US" sz="2800" dirty="0"/>
          </a:p>
          <a:p>
            <a:endParaRPr lang="en-US" sz="2800" dirty="0" smtClean="0"/>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Notes: End of WWI</a:t>
            </a:r>
          </a:p>
          <a:p>
            <a:pPr lvl="1"/>
            <a:r>
              <a:rPr lang="en-US" sz="2800" dirty="0" smtClean="0"/>
              <a:t>DBQ: Justification for United States entering war</a:t>
            </a:r>
            <a:endParaRPr lang="en-US" sz="2800" dirty="0"/>
          </a:p>
          <a:p>
            <a:pPr lvl="1"/>
            <a:r>
              <a:rPr lang="en-US" sz="2800" dirty="0" smtClean="0"/>
              <a:t>WWI video Shell Shock</a:t>
            </a:r>
          </a:p>
          <a:p>
            <a:pPr marL="426645" lvl="1" indent="0">
              <a:buNone/>
            </a:pPr>
            <a:endParaRPr lang="en-US" sz="2800" dirty="0" smtClean="0"/>
          </a:p>
          <a:p>
            <a:r>
              <a:rPr lang="en-US" sz="2800" dirty="0" smtClean="0"/>
              <a:t>Homework:</a:t>
            </a:r>
          </a:p>
          <a:p>
            <a:pPr lvl="1"/>
            <a:r>
              <a:rPr lang="en-US" sz="2400" dirty="0" smtClean="0"/>
              <a:t>None</a:t>
            </a:r>
          </a:p>
        </p:txBody>
      </p:sp>
    </p:spTree>
    <p:extLst>
      <p:ext uri="{BB962C8B-B14F-4D97-AF65-F5344CB8AC3E}">
        <p14:creationId xmlns:p14="http://schemas.microsoft.com/office/powerpoint/2010/main" val="371016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2/01/18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Treaty of Versailles</a:t>
            </a:r>
            <a:endParaRPr lang="en-US" sz="2800" dirty="0"/>
          </a:p>
          <a:p>
            <a:endParaRPr lang="en-US" sz="2800" dirty="0" smtClean="0"/>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Video Clip: African Americans during WWI</a:t>
            </a:r>
          </a:p>
          <a:p>
            <a:pPr lvl="1"/>
            <a:r>
              <a:rPr lang="en-US" sz="2800" dirty="0" smtClean="0"/>
              <a:t>Review guide over WWI (Chapter 9)</a:t>
            </a:r>
          </a:p>
          <a:p>
            <a:pPr marL="426645" lvl="1" indent="0">
              <a:buNone/>
            </a:pPr>
            <a:endParaRPr lang="en-US" sz="2800" dirty="0" smtClean="0"/>
          </a:p>
          <a:p>
            <a:r>
              <a:rPr lang="en-US" sz="2800" dirty="0" smtClean="0"/>
              <a:t>Homework:</a:t>
            </a:r>
          </a:p>
          <a:p>
            <a:pPr lvl="1"/>
            <a:r>
              <a:rPr lang="en-US" sz="2400" dirty="0" smtClean="0"/>
              <a:t>Double Puzzle Review Guide</a:t>
            </a:r>
          </a:p>
          <a:p>
            <a:pPr lvl="1"/>
            <a:r>
              <a:rPr lang="en-US" sz="2400" b="1" dirty="0" smtClean="0"/>
              <a:t>Test: Monday</a:t>
            </a:r>
          </a:p>
        </p:txBody>
      </p:sp>
    </p:spTree>
    <p:extLst>
      <p:ext uri="{BB962C8B-B14F-4D97-AF65-F5344CB8AC3E}">
        <p14:creationId xmlns:p14="http://schemas.microsoft.com/office/powerpoint/2010/main" val="28088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8/18/2018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Liberal vs. Conservative Sheet</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4470400"/>
          </a:xfrm>
        </p:spPr>
        <p:txBody>
          <a:bodyPr>
            <a:noAutofit/>
          </a:bodyPr>
          <a:lstStyle/>
          <a:p>
            <a:r>
              <a:rPr lang="en-US" sz="2800" dirty="0" smtClean="0"/>
              <a:t>Agenda:</a:t>
            </a:r>
          </a:p>
          <a:p>
            <a:pPr lvl="1"/>
            <a:r>
              <a:rPr lang="en-US" sz="2800" dirty="0" smtClean="0"/>
              <a:t>Notes: Causes of the Civil War</a:t>
            </a:r>
          </a:p>
          <a:p>
            <a:pPr lvl="1"/>
            <a:r>
              <a:rPr lang="en-US" sz="2800" dirty="0" smtClean="0"/>
              <a:t>Video civil war</a:t>
            </a:r>
          </a:p>
          <a:p>
            <a:pPr lvl="1"/>
            <a:r>
              <a:rPr lang="en-US" sz="2800" dirty="0" smtClean="0"/>
              <a:t>Activity: Causes of civil war</a:t>
            </a:r>
          </a:p>
          <a:p>
            <a:r>
              <a:rPr lang="en-US" sz="2800" dirty="0" smtClean="0"/>
              <a:t>Homework:</a:t>
            </a:r>
          </a:p>
          <a:p>
            <a:pPr lvl="1"/>
            <a:endParaRPr lang="en-US" sz="2800" dirty="0"/>
          </a:p>
        </p:txBody>
      </p:sp>
    </p:spTree>
    <p:extLst>
      <p:ext uri="{BB962C8B-B14F-4D97-AF65-F5344CB8AC3E}">
        <p14:creationId xmlns:p14="http://schemas.microsoft.com/office/powerpoint/2010/main" val="11281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84612" y="228600"/>
            <a:ext cx="3886200" cy="6167821"/>
          </a:xfrm>
        </p:spPr>
      </p:pic>
    </p:spTree>
    <p:extLst>
      <p:ext uri="{BB962C8B-B14F-4D97-AF65-F5344CB8AC3E}">
        <p14:creationId xmlns:p14="http://schemas.microsoft.com/office/powerpoint/2010/main" val="323010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2/05/18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Describe the country’s condition after WWI</a:t>
            </a:r>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WWI video Shell Shock</a:t>
            </a:r>
          </a:p>
          <a:p>
            <a:pPr lvl="1"/>
            <a:r>
              <a:rPr lang="en-US" sz="2800" dirty="0" smtClean="0"/>
              <a:t>WWI Study Guide</a:t>
            </a:r>
          </a:p>
          <a:p>
            <a:pPr lvl="1"/>
            <a:r>
              <a:rPr lang="en-US" sz="2800" dirty="0" err="1" smtClean="0"/>
              <a:t>Kahoot</a:t>
            </a:r>
            <a:r>
              <a:rPr lang="en-US" sz="2800" dirty="0" smtClean="0"/>
              <a:t> Review Game</a:t>
            </a:r>
          </a:p>
          <a:p>
            <a:pPr marL="426645" lvl="1" indent="0">
              <a:buNone/>
            </a:pPr>
            <a:endParaRPr lang="en-US" sz="2800" dirty="0" smtClean="0"/>
          </a:p>
          <a:p>
            <a:r>
              <a:rPr lang="en-US" sz="2800" dirty="0" smtClean="0"/>
              <a:t>Homework:</a:t>
            </a:r>
          </a:p>
          <a:p>
            <a:pPr lvl="1"/>
            <a:r>
              <a:rPr lang="en-US" sz="2400" dirty="0" smtClean="0"/>
              <a:t>None</a:t>
            </a:r>
          </a:p>
        </p:txBody>
      </p:sp>
    </p:spTree>
    <p:extLst>
      <p:ext uri="{BB962C8B-B14F-4D97-AF65-F5344CB8AC3E}">
        <p14:creationId xmlns:p14="http://schemas.microsoft.com/office/powerpoint/2010/main" val="166515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2/7/18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Create three questions you believe will be on the test. Share your question and answers with a partner</a:t>
            </a:r>
            <a:endParaRPr lang="en-US" sz="2800" dirty="0"/>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endParaRPr lang="en-US" sz="2800" dirty="0" smtClean="0"/>
          </a:p>
          <a:p>
            <a:r>
              <a:rPr lang="en-US" sz="2800" dirty="0" smtClean="0"/>
              <a:t>Test (WWI) </a:t>
            </a:r>
            <a:r>
              <a:rPr lang="en-US" sz="3600" dirty="0">
                <a:solidFill>
                  <a:srgbClr val="444444"/>
                </a:solidFill>
                <a:latin typeface="Open Sans"/>
              </a:rPr>
              <a:t>355732</a:t>
            </a:r>
          </a:p>
          <a:p>
            <a:pPr lvl="1"/>
            <a:r>
              <a:rPr lang="en-US" sz="2800" dirty="0" err="1" smtClean="0"/>
              <a:t>Webquest</a:t>
            </a:r>
            <a:r>
              <a:rPr lang="en-US" sz="2800" dirty="0" smtClean="0"/>
              <a:t> Jazz Age</a:t>
            </a:r>
          </a:p>
          <a:p>
            <a:pPr marL="426645" lvl="1" indent="0">
              <a:buNone/>
            </a:pPr>
            <a:endParaRPr lang="en-US" sz="2800" dirty="0" smtClean="0"/>
          </a:p>
          <a:p>
            <a:r>
              <a:rPr lang="en-US" sz="2800" dirty="0" smtClean="0"/>
              <a:t>Homework:</a:t>
            </a:r>
          </a:p>
          <a:p>
            <a:pPr lvl="1"/>
            <a:r>
              <a:rPr lang="en-US" sz="2400" dirty="0" smtClean="0"/>
              <a:t>None</a:t>
            </a:r>
          </a:p>
        </p:txBody>
      </p:sp>
    </p:spTree>
    <p:extLst>
      <p:ext uri="{BB962C8B-B14F-4D97-AF65-F5344CB8AC3E}">
        <p14:creationId xmlns:p14="http://schemas.microsoft.com/office/powerpoint/2010/main" val="35621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2/9/18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Roaring 20s</a:t>
            </a:r>
            <a:endParaRPr lang="en-US" sz="2800" dirty="0"/>
          </a:p>
          <a:p>
            <a:endParaRPr lang="en-US" sz="2800" dirty="0" smtClean="0"/>
          </a:p>
          <a:p>
            <a:r>
              <a:rPr lang="en-US" sz="2800" dirty="0" smtClean="0"/>
              <a:t>Objective:</a:t>
            </a:r>
          </a:p>
          <a:p>
            <a:pPr lvl="1"/>
            <a:r>
              <a:rPr lang="en-US" sz="2800" dirty="0" smtClean="0"/>
              <a:t>I will be able to describe the impact of WWI on the United States and the world</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The Roaring 20s Web Quest</a:t>
            </a:r>
          </a:p>
          <a:p>
            <a:pPr lvl="1"/>
            <a:r>
              <a:rPr lang="en-US" sz="2800" dirty="0" smtClean="0"/>
              <a:t>America the Story of Us: Boom</a:t>
            </a:r>
          </a:p>
          <a:p>
            <a:pPr lvl="1"/>
            <a:r>
              <a:rPr lang="en-US" sz="2800" dirty="0" smtClean="0"/>
              <a:t>Notes: Intro to the Roaring twenties</a:t>
            </a:r>
          </a:p>
          <a:p>
            <a:r>
              <a:rPr lang="en-US" sz="2800" dirty="0" smtClean="0"/>
              <a:t>Homework:</a:t>
            </a:r>
          </a:p>
          <a:p>
            <a:pPr lvl="1"/>
            <a:r>
              <a:rPr lang="en-US" sz="2400" dirty="0" smtClean="0"/>
              <a:t>None</a:t>
            </a:r>
          </a:p>
        </p:txBody>
      </p:sp>
    </p:spTree>
    <p:extLst>
      <p:ext uri="{BB962C8B-B14F-4D97-AF65-F5344CB8AC3E}">
        <p14:creationId xmlns:p14="http://schemas.microsoft.com/office/powerpoint/2010/main" val="85599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2/21/18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Understanding words in context. Read passage and write what term means above words in bold.</a:t>
            </a:r>
            <a:endParaRPr lang="en-US" sz="2800" dirty="0"/>
          </a:p>
          <a:p>
            <a:r>
              <a:rPr lang="en-US" sz="2800" dirty="0" smtClean="0"/>
              <a:t>Objective:</a:t>
            </a:r>
          </a:p>
          <a:p>
            <a:pPr lvl="1"/>
            <a:r>
              <a:rPr lang="en-US" sz="2800" dirty="0"/>
              <a:t>I will be able to describe the impact of the roaring 20s on the United </a:t>
            </a:r>
            <a:r>
              <a:rPr lang="en-US" sz="2800" dirty="0" smtClean="0"/>
              <a:t>States.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400" dirty="0" smtClean="0"/>
              <a:t>Notes: The Roaring Twenties</a:t>
            </a:r>
          </a:p>
          <a:p>
            <a:pPr lvl="1"/>
            <a:r>
              <a:rPr lang="en-US" sz="2400" dirty="0" smtClean="0"/>
              <a:t>Video: Many Rivers to Cross. African Americans during the 20</a:t>
            </a:r>
            <a:r>
              <a:rPr lang="en-US" sz="2400" baseline="30000" dirty="0" smtClean="0"/>
              <a:t>th</a:t>
            </a:r>
            <a:r>
              <a:rPr lang="en-US" sz="2400" dirty="0" smtClean="0"/>
              <a:t> Century</a:t>
            </a:r>
          </a:p>
          <a:p>
            <a:pPr lvl="1"/>
            <a:r>
              <a:rPr lang="en-US" sz="2400" dirty="0" smtClean="0"/>
              <a:t>Reading in historical context: 1920s</a:t>
            </a:r>
          </a:p>
          <a:p>
            <a:r>
              <a:rPr lang="en-US" dirty="0" smtClean="0"/>
              <a:t>Homework:</a:t>
            </a:r>
          </a:p>
          <a:p>
            <a:pPr lvl="1"/>
            <a:r>
              <a:rPr lang="en-US" sz="2400" dirty="0" smtClean="0"/>
              <a:t>Finish Timeline</a:t>
            </a:r>
          </a:p>
        </p:txBody>
      </p:sp>
    </p:spTree>
    <p:extLst>
      <p:ext uri="{BB962C8B-B14F-4D97-AF65-F5344CB8AC3E}">
        <p14:creationId xmlns:p14="http://schemas.microsoft.com/office/powerpoint/2010/main" val="3062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2/23/18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meaning of Langston Hughes Poem “I too, sing America”?</a:t>
            </a:r>
            <a:endParaRPr lang="en-US" sz="2800" dirty="0"/>
          </a:p>
          <a:p>
            <a:r>
              <a:rPr lang="en-US" sz="2800" dirty="0" smtClean="0"/>
              <a:t>Objective:</a:t>
            </a:r>
          </a:p>
          <a:p>
            <a:pPr lvl="1"/>
            <a:r>
              <a:rPr lang="en-US" sz="2800" dirty="0"/>
              <a:t>I will be able to describe the impact of the roaring 20s on the United </a:t>
            </a:r>
            <a:r>
              <a:rPr lang="en-US" sz="2800" dirty="0" smtClean="0"/>
              <a:t>States.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400" dirty="0" smtClean="0"/>
              <a:t>Notes: The Roaring Twenties</a:t>
            </a:r>
          </a:p>
          <a:p>
            <a:pPr lvl="1"/>
            <a:r>
              <a:rPr lang="en-US" sz="2400" dirty="0" smtClean="0"/>
              <a:t>Video: Many Rivers to Cross. African Americans during the 20</a:t>
            </a:r>
            <a:r>
              <a:rPr lang="en-US" sz="2400" baseline="30000" dirty="0" smtClean="0"/>
              <a:t>th</a:t>
            </a:r>
            <a:r>
              <a:rPr lang="en-US" sz="2400" dirty="0" smtClean="0"/>
              <a:t> Century</a:t>
            </a:r>
          </a:p>
          <a:p>
            <a:pPr lvl="1"/>
            <a:r>
              <a:rPr lang="en-US" sz="2400" dirty="0" smtClean="0"/>
              <a:t>Guided Reading Activity</a:t>
            </a:r>
          </a:p>
          <a:p>
            <a:r>
              <a:rPr lang="en-US" dirty="0" smtClean="0"/>
              <a:t>Homework:</a:t>
            </a:r>
          </a:p>
          <a:p>
            <a:pPr lvl="1"/>
            <a:r>
              <a:rPr lang="en-US" sz="2400" dirty="0" smtClean="0"/>
              <a:t>Finish Timeline</a:t>
            </a:r>
          </a:p>
        </p:txBody>
      </p:sp>
    </p:spTree>
    <p:extLst>
      <p:ext uri="{BB962C8B-B14F-4D97-AF65-F5344CB8AC3E}">
        <p14:creationId xmlns:p14="http://schemas.microsoft.com/office/powerpoint/2010/main" val="365344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2/27/18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Sequencing events on a timeline</a:t>
            </a:r>
            <a:endParaRPr lang="en-US" sz="2800" dirty="0"/>
          </a:p>
          <a:p>
            <a:endParaRPr lang="en-US" sz="2800" dirty="0" smtClean="0"/>
          </a:p>
          <a:p>
            <a:r>
              <a:rPr lang="en-US" sz="2800" dirty="0" smtClean="0"/>
              <a:t>Objective:</a:t>
            </a:r>
          </a:p>
          <a:p>
            <a:pPr lvl="1"/>
            <a:r>
              <a:rPr lang="en-US" sz="2800" dirty="0" smtClean="0"/>
              <a:t>I will be able to describe the impact of the roaring 20s and the Great Depression on the United States.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1"/>
            <a:r>
              <a:rPr lang="en-US" sz="2800" dirty="0" smtClean="0"/>
              <a:t>Independent practice: Review Guided Reading activity</a:t>
            </a:r>
          </a:p>
          <a:p>
            <a:pPr lvl="1"/>
            <a:r>
              <a:rPr lang="en-US" sz="2800" dirty="0" smtClean="0"/>
              <a:t>Notes/Discussion: What are the causes of the Great Depression?</a:t>
            </a:r>
          </a:p>
          <a:p>
            <a:pPr lvl="1"/>
            <a:r>
              <a:rPr lang="en-US" sz="2800" dirty="0" smtClean="0"/>
              <a:t>Video: Life during the Great Depression</a:t>
            </a:r>
          </a:p>
          <a:p>
            <a:r>
              <a:rPr lang="en-US" sz="2800" dirty="0" smtClean="0"/>
              <a:t>Homework:</a:t>
            </a:r>
          </a:p>
          <a:p>
            <a:pPr lvl="1"/>
            <a:r>
              <a:rPr lang="en-US" sz="2400" dirty="0" smtClean="0"/>
              <a:t>None</a:t>
            </a:r>
          </a:p>
        </p:txBody>
      </p:sp>
    </p:spTree>
    <p:extLst>
      <p:ext uri="{BB962C8B-B14F-4D97-AF65-F5344CB8AC3E}">
        <p14:creationId xmlns:p14="http://schemas.microsoft.com/office/powerpoint/2010/main" val="245810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3/07/2018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How did President Hoover handle the Great Depression?</a:t>
            </a:r>
            <a:endParaRPr lang="en-US" sz="2800" dirty="0"/>
          </a:p>
          <a:p>
            <a:endParaRPr lang="en-US" sz="2800" dirty="0" smtClean="0"/>
          </a:p>
          <a:p>
            <a:r>
              <a:rPr lang="en-US" sz="2800" dirty="0" smtClean="0"/>
              <a:t>Objective:</a:t>
            </a:r>
          </a:p>
          <a:p>
            <a:pPr lvl="1"/>
            <a:r>
              <a:rPr lang="en-US" sz="2800" dirty="0" smtClean="0"/>
              <a:t>I will be able to describe the impact of the Great Depression on the United States.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Notes: Hoover vs. Franklin Roosevelt</a:t>
            </a:r>
          </a:p>
          <a:p>
            <a:pPr lvl="2"/>
            <a:r>
              <a:rPr lang="en-US" sz="2600" dirty="0" smtClean="0"/>
              <a:t>Constructed Response Questions</a:t>
            </a:r>
          </a:p>
          <a:p>
            <a:pPr lvl="2"/>
            <a:r>
              <a:rPr lang="en-US" sz="2600" dirty="0" smtClean="0"/>
              <a:t>Board Activity: The Depression Presidents</a:t>
            </a:r>
          </a:p>
          <a:p>
            <a:pPr lvl="2"/>
            <a:r>
              <a:rPr lang="en-US" sz="2600" dirty="0" smtClean="0"/>
              <a:t>Essay: A comparison of two presidents during the Great Depression</a:t>
            </a:r>
          </a:p>
          <a:p>
            <a:r>
              <a:rPr lang="en-US" sz="2800" dirty="0" smtClean="0"/>
              <a:t>Homework:</a:t>
            </a:r>
          </a:p>
          <a:p>
            <a:pPr lvl="1"/>
            <a:r>
              <a:rPr lang="en-US" sz="2400" dirty="0" smtClean="0"/>
              <a:t>None</a:t>
            </a:r>
          </a:p>
        </p:txBody>
      </p:sp>
    </p:spTree>
    <p:extLst>
      <p:ext uri="{BB962C8B-B14F-4D97-AF65-F5344CB8AC3E}">
        <p14:creationId xmlns:p14="http://schemas.microsoft.com/office/powerpoint/2010/main" val="201639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Image result for hoover vs roosevelt diagr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7309" y="2133600"/>
            <a:ext cx="1015706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3/13/2018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Who is Eleanor Roosevelt?</a:t>
            </a:r>
            <a:endParaRPr lang="en-US" sz="2800" dirty="0"/>
          </a:p>
          <a:p>
            <a:endParaRPr lang="en-US" sz="2800" dirty="0" smtClean="0"/>
          </a:p>
          <a:p>
            <a:r>
              <a:rPr lang="en-US" sz="2800" dirty="0" smtClean="0"/>
              <a:t>Objective:</a:t>
            </a:r>
          </a:p>
          <a:p>
            <a:pPr lvl="1"/>
            <a:r>
              <a:rPr lang="en-US" sz="2800" dirty="0" smtClean="0"/>
              <a:t>I will be able to describe the impact of the Great Depression on the United States.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Board Activity: The Depression Presidents</a:t>
            </a:r>
          </a:p>
          <a:p>
            <a:pPr lvl="2"/>
            <a:r>
              <a:rPr lang="en-US" sz="2600" dirty="0" smtClean="0"/>
              <a:t>Essay: A comparison of two presidents during the Great Depression</a:t>
            </a:r>
          </a:p>
          <a:p>
            <a:pPr lvl="2"/>
            <a:r>
              <a:rPr lang="en-US" sz="2600" dirty="0" err="1" smtClean="0"/>
              <a:t>Kitt</a:t>
            </a:r>
            <a:r>
              <a:rPr lang="en-US" sz="2600" dirty="0" smtClean="0"/>
              <a:t> </a:t>
            </a:r>
            <a:r>
              <a:rPr lang="en-US" sz="2600" dirty="0" err="1" smtClean="0"/>
              <a:t>Kittrage</a:t>
            </a:r>
            <a:r>
              <a:rPr lang="en-US" sz="2600" dirty="0" smtClean="0"/>
              <a:t> Movie</a:t>
            </a:r>
          </a:p>
          <a:p>
            <a:r>
              <a:rPr lang="en-US" sz="2800" dirty="0" smtClean="0"/>
              <a:t>Homework:</a:t>
            </a:r>
          </a:p>
          <a:p>
            <a:pPr lvl="1"/>
            <a:r>
              <a:rPr lang="en-US" sz="2400" dirty="0" smtClean="0"/>
              <a:t>None</a:t>
            </a:r>
          </a:p>
        </p:txBody>
      </p:sp>
    </p:spTree>
    <p:extLst>
      <p:ext uri="{BB962C8B-B14F-4D97-AF65-F5344CB8AC3E}">
        <p14:creationId xmlns:p14="http://schemas.microsoft.com/office/powerpoint/2010/main" val="35582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8/18/2018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Sectionalism sheet on back table</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Activity: Causes of the Civil War Gallery Walk</a:t>
            </a:r>
          </a:p>
          <a:p>
            <a:pPr lvl="1"/>
            <a:r>
              <a:rPr lang="en-US" sz="2800" dirty="0" smtClean="0"/>
              <a:t>Video: America the Story of Us, Division</a:t>
            </a:r>
          </a:p>
          <a:p>
            <a:pPr lvl="1"/>
            <a:r>
              <a:rPr lang="en-US" sz="2800" dirty="0" smtClean="0"/>
              <a:t>Causes of the Civil War Jigsaw </a:t>
            </a:r>
          </a:p>
          <a:p>
            <a:r>
              <a:rPr lang="en-US" sz="2800" dirty="0" smtClean="0"/>
              <a:t>Homework:</a:t>
            </a:r>
          </a:p>
          <a:p>
            <a:pPr lvl="1"/>
            <a:r>
              <a:rPr lang="en-US" sz="2800" dirty="0" smtClean="0"/>
              <a:t>Finish questions from activity</a:t>
            </a:r>
            <a:endParaRPr lang="en-US" sz="2800" dirty="0"/>
          </a:p>
        </p:txBody>
      </p:sp>
    </p:spTree>
    <p:extLst>
      <p:ext uri="{BB962C8B-B14F-4D97-AF65-F5344CB8AC3E}">
        <p14:creationId xmlns:p14="http://schemas.microsoft.com/office/powerpoint/2010/main" val="5690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Essay</a:t>
            </a:r>
            <a:endParaRPr lang="en-US" dirty="0"/>
          </a:p>
        </p:txBody>
      </p:sp>
      <p:sp>
        <p:nvSpPr>
          <p:cNvPr id="3" name="Content Placeholder 2"/>
          <p:cNvSpPr>
            <a:spLocks noGrp="1"/>
          </p:cNvSpPr>
          <p:nvPr>
            <p:ph sz="half" idx="1"/>
          </p:nvPr>
        </p:nvSpPr>
        <p:spPr>
          <a:xfrm>
            <a:off x="1117309" y="1701800"/>
            <a:ext cx="10157354" cy="4470400"/>
          </a:xfrm>
        </p:spPr>
        <p:txBody>
          <a:bodyPr>
            <a:normAutofit lnSpcReduction="10000"/>
          </a:bodyPr>
          <a:lstStyle/>
          <a:p>
            <a:pPr marL="0" marR="0">
              <a:lnSpc>
                <a:spcPct val="107000"/>
              </a:lnSpc>
              <a:spcBef>
                <a:spcPts val="0"/>
              </a:spcBef>
              <a:spcAft>
                <a:spcPts val="800"/>
              </a:spcAft>
            </a:pPr>
            <a:r>
              <a:rPr lang="en-US" sz="5400" dirty="0">
                <a:latin typeface="Calibri" panose="020F0502020204030204" pitchFamily="34" charset="0"/>
                <a:ea typeface="Calibri" panose="020F0502020204030204" pitchFamily="34" charset="0"/>
                <a:cs typeface="Times New Roman" panose="02020603050405020304" pitchFamily="18" charset="0"/>
              </a:rPr>
              <a:t>Compare and contrast the presidencies and depression policies of Herbert Hoover and Franklin D Roosevelt. </a:t>
            </a:r>
          </a:p>
          <a:p>
            <a:pPr marL="0" marR="0" algn="ctr">
              <a:lnSpc>
                <a:spcPct val="107000"/>
              </a:lnSpc>
              <a:spcBef>
                <a:spcPts val="0"/>
              </a:spcBef>
              <a:spcAft>
                <a:spcPts val="800"/>
              </a:spcAft>
            </a:pPr>
            <a:r>
              <a:rPr lang="en-US" sz="5400" dirty="0" smtClean="0">
                <a:latin typeface="Calibri" panose="020F0502020204030204" pitchFamily="34" charset="0"/>
                <a:ea typeface="Calibri" panose="020F0502020204030204" pitchFamily="34" charset="0"/>
                <a:cs typeface="Times New Roman" panose="02020603050405020304" pitchFamily="18" charset="0"/>
              </a:rPr>
              <a:t>1 ½ pages</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219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03/09/18</a:t>
            </a:r>
            <a:br>
              <a:rPr lang="en-US" dirty="0" smtClean="0"/>
            </a:br>
            <a:endParaRPr lang="en-US" dirty="0"/>
          </a:p>
        </p:txBody>
      </p:sp>
      <p:sp>
        <p:nvSpPr>
          <p:cNvPr id="6" name="Content Placeholder 5"/>
          <p:cNvSpPr>
            <a:spLocks noGrp="1"/>
          </p:cNvSpPr>
          <p:nvPr>
            <p:ph sz="half" idx="1"/>
          </p:nvPr>
        </p:nvSpPr>
        <p:spPr>
          <a:xfrm>
            <a:off x="760412" y="1371600"/>
            <a:ext cx="6781800" cy="5105400"/>
          </a:xfrm>
        </p:spPr>
        <p:txBody>
          <a:bodyPr>
            <a:noAutofit/>
          </a:bodyPr>
          <a:lstStyle/>
          <a:p>
            <a:pPr marL="0" indent="0">
              <a:buNone/>
            </a:pPr>
            <a:r>
              <a:rPr lang="en-US" sz="2800" dirty="0" smtClean="0"/>
              <a:t>1.List five characteristics/attributes/accomplishments of each president</a:t>
            </a:r>
          </a:p>
          <a:p>
            <a:pPr marL="0" indent="0">
              <a:buNone/>
            </a:pPr>
            <a:r>
              <a:rPr lang="en-US" sz="2800" dirty="0" smtClean="0"/>
              <a:t>2. Pick a person to write the information on the board.</a:t>
            </a:r>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40307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3/19/18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Black Blizzard?</a:t>
            </a:r>
            <a:endParaRPr lang="en-US" sz="2800" dirty="0"/>
          </a:p>
          <a:p>
            <a:endParaRPr lang="en-US" sz="2800" dirty="0" smtClean="0"/>
          </a:p>
          <a:p>
            <a:r>
              <a:rPr lang="en-US" sz="2800" dirty="0" smtClean="0"/>
              <a:t>Objective:</a:t>
            </a:r>
          </a:p>
          <a:p>
            <a:pPr lvl="1"/>
            <a:r>
              <a:rPr lang="en-US" sz="2800" dirty="0" smtClean="0"/>
              <a:t>I will be able to describe how President Roosevelt tried to get the country out of the Great Depression</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Review: Roaring twenties and Great Depression</a:t>
            </a:r>
          </a:p>
          <a:p>
            <a:pPr lvl="2"/>
            <a:r>
              <a:rPr lang="en-US" sz="2600" dirty="0" smtClean="0"/>
              <a:t>Review Game</a:t>
            </a:r>
          </a:p>
          <a:p>
            <a:pPr lvl="2"/>
            <a:r>
              <a:rPr lang="en-US" sz="2600" dirty="0" err="1"/>
              <a:t>Kitt</a:t>
            </a:r>
            <a:r>
              <a:rPr lang="en-US" sz="2600" dirty="0"/>
              <a:t> </a:t>
            </a:r>
            <a:r>
              <a:rPr lang="en-US" sz="2600" dirty="0" err="1"/>
              <a:t>Kittrage</a:t>
            </a:r>
            <a:r>
              <a:rPr lang="en-US" sz="2600" dirty="0"/>
              <a:t>/ With </a:t>
            </a:r>
            <a:r>
              <a:rPr lang="en-US" sz="2600" dirty="0" smtClean="0"/>
              <a:t>Questions</a:t>
            </a:r>
          </a:p>
          <a:p>
            <a:pPr lvl="2"/>
            <a:endParaRPr lang="en-US" sz="2600" dirty="0" smtClean="0"/>
          </a:p>
          <a:p>
            <a:r>
              <a:rPr lang="en-US" sz="2800" dirty="0" smtClean="0"/>
              <a:t>Homework:</a:t>
            </a:r>
          </a:p>
          <a:p>
            <a:pPr lvl="1"/>
            <a:r>
              <a:rPr lang="en-US" sz="2400" dirty="0" smtClean="0"/>
              <a:t>Study for test next period</a:t>
            </a:r>
          </a:p>
        </p:txBody>
      </p:sp>
    </p:spTree>
    <p:extLst>
      <p:ext uri="{BB962C8B-B14F-4D97-AF65-F5344CB8AC3E}">
        <p14:creationId xmlns:p14="http://schemas.microsoft.com/office/powerpoint/2010/main" val="35056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3/21/18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5 Min to Study</a:t>
            </a:r>
            <a:endParaRPr lang="en-US" sz="2800" dirty="0"/>
          </a:p>
          <a:p>
            <a:endParaRPr lang="en-US" sz="2800" dirty="0" smtClean="0"/>
          </a:p>
          <a:p>
            <a:r>
              <a:rPr lang="en-US" sz="2800" dirty="0" smtClean="0"/>
              <a:t>Objective:</a:t>
            </a:r>
          </a:p>
          <a:p>
            <a:pPr lvl="1"/>
            <a:r>
              <a:rPr lang="en-US" sz="2800" dirty="0" smtClean="0"/>
              <a:t>I will be able to describe how President Roosevelt tried to get the country out of the Great Depression</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Test: Roaring twenties and Great Depression</a:t>
            </a:r>
          </a:p>
          <a:p>
            <a:pPr lvl="2"/>
            <a:r>
              <a:rPr lang="en-US" sz="2600" dirty="0" smtClean="0"/>
              <a:t>650025</a:t>
            </a:r>
          </a:p>
          <a:p>
            <a:pPr lvl="2"/>
            <a:r>
              <a:rPr lang="en-US" sz="2600" dirty="0" smtClean="0"/>
              <a:t>For web quest go to blalockt.weebly.com and click the World War II web quest assignment under assignments/test</a:t>
            </a:r>
          </a:p>
          <a:p>
            <a:r>
              <a:rPr lang="en-US" sz="2800" dirty="0" smtClean="0"/>
              <a:t>Homework:</a:t>
            </a:r>
          </a:p>
          <a:p>
            <a:pPr lvl="1"/>
            <a:r>
              <a:rPr lang="en-US" sz="2400" dirty="0" smtClean="0"/>
              <a:t>Have a great spring break!</a:t>
            </a:r>
          </a:p>
        </p:txBody>
      </p:sp>
    </p:spTree>
    <p:extLst>
      <p:ext uri="{BB962C8B-B14F-4D97-AF65-F5344CB8AC3E}">
        <p14:creationId xmlns:p14="http://schemas.microsoft.com/office/powerpoint/2010/main" val="94825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04/02/2018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Historian’s Notebook</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America The Story of Us (WWII</a:t>
            </a:r>
          </a:p>
          <a:p>
            <a:pPr lvl="2"/>
            <a:r>
              <a:rPr lang="en-US" sz="2600" dirty="0" smtClean="0"/>
              <a:t>Introduction to WWII Notes and Guided Response Questions</a:t>
            </a:r>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154736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r>
              <a:rPr lang="en-US" smtClean="0"/>
              <a:t/>
            </a:r>
            <a:br>
              <a:rPr lang="en-US" smtClean="0"/>
            </a:br>
            <a:r>
              <a:rPr lang="en-US" smtClean="0"/>
              <a:t>04/4/2018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Charles Drew</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Notes: Rise of Hitler</a:t>
            </a:r>
          </a:p>
          <a:p>
            <a:pPr lvl="2"/>
            <a:r>
              <a:rPr lang="en-US" sz="2600" dirty="0" smtClean="0"/>
              <a:t>Map of WWII Activity</a:t>
            </a:r>
          </a:p>
          <a:p>
            <a:pPr lvl="2"/>
            <a:r>
              <a:rPr lang="en-US" sz="2600" dirty="0" smtClean="0"/>
              <a:t>WWII Dictators Graphic organizer</a:t>
            </a:r>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286272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04/6/2018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American on the </a:t>
            </a:r>
            <a:r>
              <a:rPr lang="en-US" sz="2800" dirty="0" err="1" smtClean="0"/>
              <a:t>Homefront</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Notes: Causes of WWII</a:t>
            </a:r>
          </a:p>
          <a:p>
            <a:pPr lvl="2"/>
            <a:r>
              <a:rPr lang="en-US" sz="2600" dirty="0" smtClean="0"/>
              <a:t>Dictators Graphic organizer</a:t>
            </a:r>
          </a:p>
          <a:p>
            <a:pPr lvl="2"/>
            <a:r>
              <a:rPr lang="en-US" sz="2600" dirty="0" smtClean="0"/>
              <a:t>Video: Band of Brothers</a:t>
            </a:r>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309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Dictator Graphic Organizer</a:t>
            </a:r>
            <a:endParaRPr lang="en-US" dirty="0"/>
          </a:p>
        </p:txBody>
      </p:sp>
      <p:sp>
        <p:nvSpPr>
          <p:cNvPr id="3" name="Content Placeholder 2"/>
          <p:cNvSpPr>
            <a:spLocks noGrp="1"/>
          </p:cNvSpPr>
          <p:nvPr>
            <p:ph sz="half" idx="1"/>
          </p:nvPr>
        </p:nvSpPr>
        <p:spPr/>
        <p:txBody>
          <a:bodyPr/>
          <a:lstStyle/>
          <a:p>
            <a:r>
              <a:rPr lang="en-US" dirty="0" smtClean="0"/>
              <a:t>Create a graphic organizer using the following dictators.</a:t>
            </a:r>
          </a:p>
          <a:p>
            <a:r>
              <a:rPr lang="en-US" dirty="0" smtClean="0"/>
              <a:t>1. Match up the dictator with his symbol, then cut and put it on the organizer</a:t>
            </a:r>
          </a:p>
          <a:p>
            <a:r>
              <a:rPr lang="en-US" dirty="0" smtClean="0"/>
              <a:t>2. write a brief summary about the dictator and their role as head of their country</a:t>
            </a:r>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61725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4/10/2018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African Americans during WWII</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Tuskegee Airmen Film with Viewing guide.  </a:t>
            </a:r>
          </a:p>
          <a:p>
            <a:pPr lvl="2"/>
            <a:r>
              <a:rPr lang="en-US" sz="2600" dirty="0" smtClean="0"/>
              <a:t>Dictators Graphic organizer</a:t>
            </a:r>
          </a:p>
          <a:p>
            <a:pPr lvl="2"/>
            <a:r>
              <a:rPr lang="en-US" sz="2600" dirty="0" smtClean="0"/>
              <a:t>Essay: America on the </a:t>
            </a:r>
            <a:r>
              <a:rPr lang="en-US" sz="2600" smtClean="0"/>
              <a:t>Homefront</a:t>
            </a:r>
            <a:endParaRPr lang="en-US" sz="2600" dirty="0" smtClean="0"/>
          </a:p>
          <a:p>
            <a:pPr lvl="2"/>
            <a:endParaRPr lang="en-US" sz="2600" dirty="0" smtClean="0"/>
          </a:p>
          <a:p>
            <a:r>
              <a:rPr lang="en-US" sz="2800" dirty="0" smtClean="0"/>
              <a:t>Homework:</a:t>
            </a:r>
          </a:p>
          <a:p>
            <a:pPr lvl="1"/>
            <a:r>
              <a:rPr lang="en-US" sz="2400" dirty="0" smtClean="0"/>
              <a:t>Review Notes</a:t>
            </a:r>
          </a:p>
          <a:p>
            <a:pPr lvl="1"/>
            <a:r>
              <a:rPr lang="en-US" sz="2400" dirty="0" smtClean="0"/>
              <a:t>Test Next Wednesday</a:t>
            </a:r>
          </a:p>
        </p:txBody>
      </p:sp>
    </p:spTree>
    <p:extLst>
      <p:ext uri="{BB962C8B-B14F-4D97-AF65-F5344CB8AC3E}">
        <p14:creationId xmlns:p14="http://schemas.microsoft.com/office/powerpoint/2010/main" val="10241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4/12/2018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The Holocaust</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Tuskegee Airmen</a:t>
            </a:r>
          </a:p>
          <a:p>
            <a:pPr lvl="2"/>
            <a:r>
              <a:rPr lang="en-US" sz="2600" dirty="0" smtClean="0"/>
              <a:t>Review Study Guide</a:t>
            </a:r>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78738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8/22/2018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Uncle Tom’s Cabin</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Finishing Causes of the Civil War.</a:t>
            </a:r>
          </a:p>
          <a:p>
            <a:pPr lvl="1"/>
            <a:r>
              <a:rPr lang="en-US" sz="2800" dirty="0" smtClean="0"/>
              <a:t>The Fugitive Slave Act</a:t>
            </a:r>
          </a:p>
          <a:p>
            <a:pPr lvl="1"/>
            <a:r>
              <a:rPr lang="en-US" sz="2800" dirty="0" smtClean="0"/>
              <a:t>12 Years a Slave</a:t>
            </a:r>
          </a:p>
          <a:p>
            <a:r>
              <a:rPr lang="en-US" sz="2800" dirty="0" smtClean="0"/>
              <a:t>Homework:</a:t>
            </a:r>
          </a:p>
          <a:p>
            <a:pPr lvl="1"/>
            <a:r>
              <a:rPr lang="en-US" sz="2800" dirty="0" smtClean="0"/>
              <a:t>Finish questions from activity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6297559" cy="3962400"/>
          </a:xfrm>
          <a:prstGeom prst="rect">
            <a:avLst/>
          </a:prstGeom>
        </p:spPr>
      </p:pic>
    </p:spTree>
    <p:extLst>
      <p:ext uri="{BB962C8B-B14F-4D97-AF65-F5344CB8AC3E}">
        <p14:creationId xmlns:p14="http://schemas.microsoft.com/office/powerpoint/2010/main" val="842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04/16/18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Victory in Europe</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Review Guide: WWII</a:t>
            </a:r>
          </a:p>
          <a:p>
            <a:pPr lvl="2"/>
            <a:r>
              <a:rPr lang="en-US" sz="2600" dirty="0" smtClean="0"/>
              <a:t>Activity: Review Game</a:t>
            </a:r>
          </a:p>
          <a:p>
            <a:pPr lvl="2"/>
            <a:endParaRPr lang="en-US" sz="2600" dirty="0" smtClean="0"/>
          </a:p>
          <a:p>
            <a:r>
              <a:rPr lang="en-US" sz="2800" dirty="0" smtClean="0"/>
              <a:t>Homework:</a:t>
            </a:r>
          </a:p>
          <a:p>
            <a:pPr lvl="1"/>
            <a:r>
              <a:rPr lang="en-US" sz="2400" dirty="0" smtClean="0"/>
              <a:t>Test Wednesday</a:t>
            </a:r>
          </a:p>
        </p:txBody>
      </p:sp>
    </p:spTree>
    <p:extLst>
      <p:ext uri="{BB962C8B-B14F-4D97-AF65-F5344CB8AC3E}">
        <p14:creationId xmlns:p14="http://schemas.microsoft.com/office/powerpoint/2010/main" val="14636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04/20/18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5 min to study</a:t>
            </a:r>
            <a:endParaRPr lang="en-US" sz="2800" dirty="0"/>
          </a:p>
          <a:p>
            <a:endParaRPr lang="en-US" sz="2800" dirty="0" smtClean="0"/>
          </a:p>
          <a:p>
            <a:r>
              <a:rPr lang="en-US" sz="2800" dirty="0" smtClean="0"/>
              <a:t>Objective:</a:t>
            </a:r>
          </a:p>
          <a:p>
            <a:pPr lvl="1"/>
            <a:r>
              <a:rPr lang="en-US" sz="2800" dirty="0" smtClean="0"/>
              <a:t>I will be able to describe The changes our country made during WWII</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Test WWII</a:t>
            </a:r>
          </a:p>
          <a:p>
            <a:pPr lvl="2"/>
            <a:r>
              <a:rPr lang="en-US" sz="2600" dirty="0" smtClean="0"/>
              <a:t>Test ID: 886639</a:t>
            </a:r>
          </a:p>
          <a:p>
            <a:pPr lvl="2"/>
            <a:r>
              <a:rPr lang="en-US" sz="2600" dirty="0" smtClean="0"/>
              <a:t>America The Story of Us: Superpower</a:t>
            </a:r>
          </a:p>
          <a:p>
            <a:pPr lvl="2"/>
            <a:endParaRPr lang="en-US" sz="2600" dirty="0" smtClean="0"/>
          </a:p>
          <a:p>
            <a:r>
              <a:rPr lang="en-US" sz="2800" dirty="0" smtClean="0"/>
              <a:t>Homework:</a:t>
            </a:r>
          </a:p>
          <a:p>
            <a:pPr lvl="1"/>
            <a:r>
              <a:rPr lang="en-US" sz="2400" dirty="0" smtClean="0"/>
              <a:t>None</a:t>
            </a:r>
          </a:p>
        </p:txBody>
      </p:sp>
    </p:spTree>
    <p:extLst>
      <p:ext uri="{BB962C8B-B14F-4D97-AF65-F5344CB8AC3E}">
        <p14:creationId xmlns:p14="http://schemas.microsoft.com/office/powerpoint/2010/main" val="123476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4/24/18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Cold War</a:t>
            </a:r>
            <a:endParaRPr lang="en-US" sz="2800" dirty="0"/>
          </a:p>
          <a:p>
            <a:endParaRPr lang="en-US" sz="2800" dirty="0" smtClean="0"/>
          </a:p>
          <a:p>
            <a:r>
              <a:rPr lang="en-US" sz="2800" dirty="0" smtClean="0"/>
              <a:t>Objective:</a:t>
            </a:r>
          </a:p>
          <a:p>
            <a:pPr lvl="1"/>
            <a:r>
              <a:rPr lang="en-US" sz="2800" dirty="0" smtClean="0"/>
              <a:t>I will be able to identify the cause and effect of the Cold War</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America the Story of Us</a:t>
            </a:r>
            <a:r>
              <a:rPr lang="en-US" sz="2600" smtClean="0"/>
              <a:t>: Superpower</a:t>
            </a:r>
          </a:p>
          <a:p>
            <a:pPr lvl="2"/>
            <a:r>
              <a:rPr lang="en-US" sz="2600" dirty="0" smtClean="0"/>
              <a:t>Notes: Why A Cold War</a:t>
            </a:r>
          </a:p>
          <a:p>
            <a:pPr lvl="2"/>
            <a:r>
              <a:rPr lang="en-US" sz="2600" dirty="0" smtClean="0"/>
              <a:t>Vocabulary Review</a:t>
            </a:r>
          </a:p>
          <a:p>
            <a:pPr lvl="2"/>
            <a:r>
              <a:rPr lang="en-US" sz="2600" dirty="0" smtClean="0"/>
              <a:t>Activity: Mapping the Cold War</a:t>
            </a:r>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14113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4/1717</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Cold War?</a:t>
            </a:r>
          </a:p>
          <a:p>
            <a:pPr lvl="1"/>
            <a:r>
              <a:rPr lang="en-US" sz="2800" dirty="0" smtClean="0"/>
              <a:t>What two nations were involved?</a:t>
            </a:r>
            <a:endParaRPr lang="en-US" sz="2800" dirty="0"/>
          </a:p>
          <a:p>
            <a:endParaRPr lang="en-US" sz="2800" dirty="0" smtClean="0"/>
          </a:p>
          <a:p>
            <a:r>
              <a:rPr lang="en-US" sz="2800" dirty="0" smtClean="0"/>
              <a:t>Objective:</a:t>
            </a:r>
          </a:p>
          <a:p>
            <a:pPr lvl="1"/>
            <a:r>
              <a:rPr lang="en-US" sz="2800" dirty="0" smtClean="0"/>
              <a:t>I will be able to identify the cause and effect of the Cold War</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Activity: Mapping the Cold War 533, 536 and A14</a:t>
            </a:r>
          </a:p>
          <a:p>
            <a:pPr lvl="2"/>
            <a:r>
              <a:rPr lang="en-US" sz="2600" dirty="0" smtClean="0"/>
              <a:t>The Cuban Missile Crisis</a:t>
            </a:r>
          </a:p>
          <a:p>
            <a:pPr lvl="2"/>
            <a:endParaRPr lang="en-US" sz="2600" dirty="0" smtClean="0"/>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400583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4/1817</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What is the Cold War?</a:t>
            </a:r>
          </a:p>
          <a:p>
            <a:pPr lvl="1"/>
            <a:r>
              <a:rPr lang="en-US" sz="2800" dirty="0" smtClean="0"/>
              <a:t>What two nations were involved?</a:t>
            </a:r>
            <a:endParaRPr lang="en-US" sz="2800" dirty="0"/>
          </a:p>
          <a:p>
            <a:endParaRPr lang="en-US" sz="2800" dirty="0" smtClean="0"/>
          </a:p>
          <a:p>
            <a:r>
              <a:rPr lang="en-US" sz="2800" dirty="0" smtClean="0"/>
              <a:t>Objective:</a:t>
            </a:r>
          </a:p>
          <a:p>
            <a:pPr lvl="1"/>
            <a:r>
              <a:rPr lang="en-US" sz="2800" dirty="0" smtClean="0"/>
              <a:t>I will be able to identify the cause and effect of the Cold War</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Activity: Mapping the Cold War 533, 536 and A14</a:t>
            </a:r>
          </a:p>
          <a:p>
            <a:pPr lvl="2"/>
            <a:r>
              <a:rPr lang="en-US" sz="2600" dirty="0" smtClean="0"/>
              <a:t>The Cuban Missile Crisis</a:t>
            </a:r>
          </a:p>
          <a:p>
            <a:pPr lvl="2"/>
            <a:endParaRPr lang="en-US" sz="2600" dirty="0" smtClean="0"/>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177360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r>
              <a:rPr lang="en-US" smtClean="0"/>
              <a:t/>
            </a:r>
            <a:br>
              <a:rPr lang="en-US" smtClean="0"/>
            </a:br>
            <a:r>
              <a:rPr lang="en-US" smtClean="0"/>
              <a:t>4/30/18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Cold War</a:t>
            </a:r>
            <a:endParaRPr lang="en-US" sz="2800" dirty="0"/>
          </a:p>
          <a:p>
            <a:endParaRPr lang="en-US" sz="2800" dirty="0" smtClean="0"/>
          </a:p>
          <a:p>
            <a:r>
              <a:rPr lang="en-US" sz="2800" dirty="0" smtClean="0"/>
              <a:t>Objective:</a:t>
            </a:r>
          </a:p>
          <a:p>
            <a:pPr lvl="1"/>
            <a:r>
              <a:rPr lang="en-US" sz="2800" dirty="0" smtClean="0"/>
              <a:t>I will be able to identify the cause and effect of the Cold War</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r>
              <a:rPr lang="en-US" sz="2600" dirty="0" smtClean="0"/>
              <a:t>Hidden Figures ( list instances where they talk about the Cold War or Russia</a:t>
            </a:r>
          </a:p>
          <a:p>
            <a:pPr lvl="2"/>
            <a:r>
              <a:rPr lang="en-US" sz="2600" dirty="0" smtClean="0"/>
              <a:t>The Cuban Missile Crisis</a:t>
            </a:r>
          </a:p>
          <a:p>
            <a:pPr lvl="2"/>
            <a:endParaRPr lang="en-US" sz="2600" dirty="0" smtClean="0"/>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324719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05/14/18</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CNN Student News</a:t>
            </a:r>
            <a:endParaRPr lang="en-US" sz="2800" dirty="0"/>
          </a:p>
          <a:p>
            <a:endParaRPr lang="en-US" sz="2800" dirty="0" smtClean="0"/>
          </a:p>
          <a:p>
            <a:r>
              <a:rPr lang="en-US" sz="2800" dirty="0" smtClean="0"/>
              <a:t>Objective:</a:t>
            </a:r>
          </a:p>
          <a:p>
            <a:pPr lvl="1"/>
            <a:r>
              <a:rPr lang="en-US" sz="2800" dirty="0" smtClean="0"/>
              <a:t>I will be able to identify the changes America made during the late 20</a:t>
            </a:r>
            <a:r>
              <a:rPr lang="en-US" sz="2800" baseline="30000" dirty="0" smtClean="0"/>
              <a:t>th</a:t>
            </a:r>
            <a:r>
              <a:rPr lang="en-US" sz="2800" dirty="0" smtClean="0"/>
              <a:t> century.</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endParaRPr lang="en-US" sz="2600" dirty="0" smtClean="0"/>
          </a:p>
          <a:p>
            <a:pPr lvl="2"/>
            <a:r>
              <a:rPr lang="en-US" sz="2600" dirty="0"/>
              <a:t>F</a:t>
            </a:r>
            <a:r>
              <a:rPr lang="en-US" sz="2600" dirty="0" smtClean="0"/>
              <a:t>inal Study Guide</a:t>
            </a:r>
          </a:p>
          <a:p>
            <a:pPr lvl="2"/>
            <a:endParaRPr lang="en-US" sz="2600" dirty="0" smtClean="0"/>
          </a:p>
          <a:p>
            <a:pPr lvl="2"/>
            <a:endParaRPr lang="en-US" sz="2600" dirty="0" smtClean="0"/>
          </a:p>
          <a:p>
            <a:r>
              <a:rPr lang="en-US" sz="2800" dirty="0" smtClean="0"/>
              <a:t>Homework:</a:t>
            </a:r>
          </a:p>
          <a:p>
            <a:pPr lvl="1"/>
            <a:r>
              <a:rPr lang="en-US" sz="2400" dirty="0" smtClean="0"/>
              <a:t>Study</a:t>
            </a:r>
          </a:p>
        </p:txBody>
      </p:sp>
    </p:spTree>
    <p:extLst>
      <p:ext uri="{BB962C8B-B14F-4D97-AF65-F5344CB8AC3E}">
        <p14:creationId xmlns:p14="http://schemas.microsoft.com/office/powerpoint/2010/main" val="27402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r>
              <a:rPr lang="en-US" smtClean="0"/>
              <a:t/>
            </a:r>
            <a:br>
              <a:rPr lang="en-US" smtClean="0"/>
            </a:br>
            <a:r>
              <a:rPr lang="en-US" smtClean="0"/>
              <a:t>05/1/17</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The Red Scare</a:t>
            </a:r>
            <a:endParaRPr lang="en-US" sz="2800" dirty="0"/>
          </a:p>
          <a:p>
            <a:endParaRPr lang="en-US" sz="2800" dirty="0" smtClean="0"/>
          </a:p>
          <a:p>
            <a:r>
              <a:rPr lang="en-US" sz="2800" dirty="0" smtClean="0"/>
              <a:t>Objective:</a:t>
            </a:r>
          </a:p>
          <a:p>
            <a:pPr lvl="1"/>
            <a:r>
              <a:rPr lang="en-US" sz="2800" dirty="0" smtClean="0"/>
              <a:t>I will be able to identify the cause and effect of the Cold War and Civil Rights</a:t>
            </a:r>
            <a:endParaRPr lang="en-US" sz="2800" dirty="0"/>
          </a:p>
        </p:txBody>
      </p:sp>
      <p:sp>
        <p:nvSpPr>
          <p:cNvPr id="7" name="Content Placeholder 6"/>
          <p:cNvSpPr>
            <a:spLocks noGrp="1"/>
          </p:cNvSpPr>
          <p:nvPr>
            <p:ph sz="half" idx="2"/>
          </p:nvPr>
        </p:nvSpPr>
        <p:spPr>
          <a:xfrm>
            <a:off x="6349737" y="1371600"/>
            <a:ext cx="4977104" cy="5486400"/>
          </a:xfrm>
        </p:spPr>
        <p:txBody>
          <a:bodyPr>
            <a:noAutofit/>
          </a:bodyPr>
          <a:lstStyle/>
          <a:p>
            <a:r>
              <a:rPr lang="en-US" sz="2800" dirty="0" smtClean="0"/>
              <a:t>Agenda:</a:t>
            </a:r>
          </a:p>
          <a:p>
            <a:pPr lvl="2"/>
            <a:endParaRPr lang="en-US" sz="2600" dirty="0" smtClean="0"/>
          </a:p>
          <a:p>
            <a:pPr lvl="2"/>
            <a:r>
              <a:rPr lang="en-US" sz="2600" dirty="0" smtClean="0"/>
              <a:t>Hidden Figures</a:t>
            </a:r>
            <a:endParaRPr lang="en-US" sz="2600" dirty="0"/>
          </a:p>
          <a:p>
            <a:pPr lvl="2"/>
            <a:r>
              <a:rPr lang="en-US" sz="2600" dirty="0" smtClean="0"/>
              <a:t>Cold War Review</a:t>
            </a:r>
          </a:p>
          <a:p>
            <a:pPr lvl="2"/>
            <a:r>
              <a:rPr lang="en-US" sz="2600" dirty="0" smtClean="0"/>
              <a:t>Introduction to Civil Rights movement</a:t>
            </a:r>
          </a:p>
          <a:p>
            <a:pPr lvl="2"/>
            <a:endParaRPr lang="en-US" sz="2600" dirty="0" smtClean="0"/>
          </a:p>
          <a:p>
            <a:pPr lvl="2"/>
            <a:endParaRPr lang="en-US" sz="2600" dirty="0" smtClean="0"/>
          </a:p>
          <a:p>
            <a:r>
              <a:rPr lang="en-US" sz="2800" dirty="0" smtClean="0"/>
              <a:t>Homework:</a:t>
            </a:r>
          </a:p>
          <a:p>
            <a:pPr lvl="1"/>
            <a:r>
              <a:rPr lang="en-US" sz="2400" dirty="0" smtClean="0"/>
              <a:t>Review Notes</a:t>
            </a:r>
          </a:p>
        </p:txBody>
      </p:sp>
    </p:spTree>
    <p:extLst>
      <p:ext uri="{BB962C8B-B14F-4D97-AF65-F5344CB8AC3E}">
        <p14:creationId xmlns:p14="http://schemas.microsoft.com/office/powerpoint/2010/main" val="32386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736" y="304800"/>
            <a:ext cx="10157354" cy="1397000"/>
          </a:xfrm>
        </p:spPr>
        <p:txBody>
          <a:bodyPr>
            <a:normAutofit fontScale="90000"/>
          </a:bodyPr>
          <a:lstStyle/>
          <a:p>
            <a:pPr algn="ctr"/>
            <a:r>
              <a:rPr lang="en-US" dirty="0" smtClean="0"/>
              <a:t>American History</a:t>
            </a:r>
            <a:br>
              <a:rPr lang="en-US" dirty="0" smtClean="0"/>
            </a:br>
            <a:r>
              <a:rPr lang="en-US" dirty="0" smtClean="0"/>
              <a:t>8/19/2018</a:t>
            </a:r>
            <a:r>
              <a:rPr lang="en-US" dirty="0" smtClean="0"/>
              <a:t/>
            </a:r>
            <a:br>
              <a:rPr lang="en-US" dirty="0" smtClean="0"/>
            </a:br>
            <a:endParaRPr lang="en-US" dirty="0"/>
          </a:p>
        </p:txBody>
      </p:sp>
      <p:sp>
        <p:nvSpPr>
          <p:cNvPr id="6" name="Content Placeholder 5"/>
          <p:cNvSpPr>
            <a:spLocks noGrp="1"/>
          </p:cNvSpPr>
          <p:nvPr>
            <p:ph sz="half" idx="1"/>
          </p:nvPr>
        </p:nvSpPr>
        <p:spPr>
          <a:xfrm>
            <a:off x="760412" y="1371600"/>
            <a:ext cx="5334001" cy="5105400"/>
          </a:xfrm>
        </p:spPr>
        <p:txBody>
          <a:bodyPr>
            <a:noAutofit/>
          </a:bodyPr>
          <a:lstStyle/>
          <a:p>
            <a:r>
              <a:rPr lang="en-US" sz="2800" dirty="0" smtClean="0"/>
              <a:t>Do Now:</a:t>
            </a:r>
          </a:p>
          <a:p>
            <a:pPr lvl="1"/>
            <a:r>
              <a:rPr lang="en-US" sz="2800" dirty="0" smtClean="0"/>
              <a:t>Grab Fugitive slave act sheet on back table</a:t>
            </a:r>
          </a:p>
          <a:p>
            <a:endParaRPr lang="en-US" sz="2800" dirty="0" smtClean="0"/>
          </a:p>
          <a:p>
            <a:r>
              <a:rPr lang="en-US" sz="2800" dirty="0" smtClean="0"/>
              <a:t>Objective:</a:t>
            </a:r>
          </a:p>
          <a:p>
            <a:pPr lvl="1"/>
            <a:r>
              <a:rPr lang="en-US" sz="2800" dirty="0"/>
              <a:t>Students will be able to </a:t>
            </a:r>
            <a:r>
              <a:rPr lang="en-US" sz="2800" dirty="0" smtClean="0"/>
              <a:t>understand the causes of the civil war</a:t>
            </a:r>
            <a:endParaRPr lang="en-US" sz="2800" dirty="0"/>
          </a:p>
        </p:txBody>
      </p:sp>
      <p:sp>
        <p:nvSpPr>
          <p:cNvPr id="7" name="Content Placeholder 6"/>
          <p:cNvSpPr>
            <a:spLocks noGrp="1"/>
          </p:cNvSpPr>
          <p:nvPr>
            <p:ph sz="half" idx="2"/>
          </p:nvPr>
        </p:nvSpPr>
        <p:spPr>
          <a:xfrm>
            <a:off x="6297559" y="1371600"/>
            <a:ext cx="4977104" cy="5486400"/>
          </a:xfrm>
        </p:spPr>
        <p:txBody>
          <a:bodyPr>
            <a:noAutofit/>
          </a:bodyPr>
          <a:lstStyle/>
          <a:p>
            <a:r>
              <a:rPr lang="en-US" sz="2800" dirty="0" smtClean="0"/>
              <a:t>Agenda:</a:t>
            </a:r>
          </a:p>
          <a:p>
            <a:pPr lvl="1"/>
            <a:r>
              <a:rPr lang="en-US" sz="2800" dirty="0" smtClean="0"/>
              <a:t>Causes of the Civil War Jigsaw </a:t>
            </a:r>
          </a:p>
          <a:p>
            <a:pPr lvl="1"/>
            <a:r>
              <a:rPr lang="en-US" sz="2800" dirty="0" smtClean="0"/>
              <a:t>America the Story of Us: Division (30 min)</a:t>
            </a:r>
          </a:p>
          <a:p>
            <a:r>
              <a:rPr lang="en-US" sz="2800" dirty="0" smtClean="0"/>
              <a:t>Homework:</a:t>
            </a:r>
          </a:p>
          <a:p>
            <a:pPr lvl="1"/>
            <a:r>
              <a:rPr lang="en-US" sz="2800" dirty="0" smtClean="0"/>
              <a:t>Finish questions from activity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6297559" cy="3962400"/>
          </a:xfrm>
          <a:prstGeom prst="rect">
            <a:avLst/>
          </a:prstGeom>
        </p:spPr>
      </p:pic>
    </p:spTree>
    <p:extLst>
      <p:ext uri="{BB962C8B-B14F-4D97-AF65-F5344CB8AC3E}">
        <p14:creationId xmlns:p14="http://schemas.microsoft.com/office/powerpoint/2010/main" val="31692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3387</Words>
  <Application>Microsoft Office PowerPoint</Application>
  <PresentationFormat>Custom</PresentationFormat>
  <Paragraphs>839</Paragraphs>
  <Slides>87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Calibri</vt:lpstr>
      <vt:lpstr>Century Gothic</vt:lpstr>
      <vt:lpstr>Open Sans</vt:lpstr>
      <vt:lpstr>Roboto</vt:lpstr>
      <vt:lpstr>Times New Roman</vt:lpstr>
      <vt:lpstr>Books 16x9</vt:lpstr>
      <vt:lpstr> Welcome Back!  American History </vt:lpstr>
      <vt:lpstr> Welcome Parents!  </vt:lpstr>
      <vt:lpstr>American History 8/9/2018 </vt:lpstr>
      <vt:lpstr>American History 8/14/2018 </vt:lpstr>
      <vt:lpstr>American History 8/16/2018 </vt:lpstr>
      <vt:lpstr>American History 8/18/2018 </vt:lpstr>
      <vt:lpstr>American History 8/18/2018 </vt:lpstr>
      <vt:lpstr>American History 8/22/2018 </vt:lpstr>
      <vt:lpstr>American History 8/19/2018 </vt:lpstr>
      <vt:lpstr>American History 8/24/2018 </vt:lpstr>
      <vt:lpstr>American History 8/28/2018 </vt:lpstr>
      <vt:lpstr>American History 8/26/2018 </vt:lpstr>
      <vt:lpstr>American History 09/01/2018 </vt:lpstr>
      <vt:lpstr>PowerPoint Presentation</vt:lpstr>
      <vt:lpstr>American History 9/01/18 </vt:lpstr>
      <vt:lpstr>American History 9/02/18 </vt:lpstr>
      <vt:lpstr>American History 9/06/18 </vt:lpstr>
      <vt:lpstr>American History 9/08/18 </vt:lpstr>
      <vt:lpstr>American History 9/12/18 </vt:lpstr>
      <vt:lpstr>American History 9/13/18 </vt:lpstr>
      <vt:lpstr>American History 9/14/18 </vt:lpstr>
      <vt:lpstr>American History 9/25/18 </vt:lpstr>
      <vt:lpstr>American History 09/27/18 </vt:lpstr>
      <vt:lpstr>American History 10/05/18 </vt:lpstr>
      <vt:lpstr>American History 10/09/18 </vt:lpstr>
      <vt:lpstr>American History 10/11/2018 </vt:lpstr>
      <vt:lpstr>American History 10/15/2018 </vt:lpstr>
      <vt:lpstr>Westward Expansion Descriptive Writing</vt:lpstr>
      <vt:lpstr>American History 10/24/2018 </vt:lpstr>
      <vt:lpstr>American History 10/26/2018 </vt:lpstr>
      <vt:lpstr>American History 10/30/2018</vt:lpstr>
      <vt:lpstr>Exit Slip Questions</vt:lpstr>
      <vt:lpstr>American History 11/1/2018 </vt:lpstr>
      <vt:lpstr>American History 11/05/2018 </vt:lpstr>
      <vt:lpstr>American History 11/19/2018 </vt:lpstr>
      <vt:lpstr>American History 10/24/17 </vt:lpstr>
      <vt:lpstr>American History 10/30/17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History 11/01/18 </vt:lpstr>
      <vt:lpstr>American History 11/07/18 </vt:lpstr>
      <vt:lpstr>American History 11/07/18 </vt:lpstr>
      <vt:lpstr>American History 11/13/18 </vt:lpstr>
      <vt:lpstr>American History 11/15/18 </vt:lpstr>
      <vt:lpstr>American History 11/21/18 </vt:lpstr>
      <vt:lpstr>American History 11/28/18 </vt:lpstr>
      <vt:lpstr>American History 1/24/18 </vt:lpstr>
      <vt:lpstr>American History 1/26/18 </vt:lpstr>
      <vt:lpstr>American History 1/30/18 </vt:lpstr>
      <vt:lpstr>American History 2/01/18 </vt:lpstr>
      <vt:lpstr>PowerPoint Presentation</vt:lpstr>
      <vt:lpstr>American History 2/05/18 </vt:lpstr>
      <vt:lpstr>American History 2/7/18 </vt:lpstr>
      <vt:lpstr>American History 2/9/18 </vt:lpstr>
      <vt:lpstr>American History 2/21/18 </vt:lpstr>
      <vt:lpstr>American History 2/23/18 </vt:lpstr>
      <vt:lpstr>American History 2/27/18 </vt:lpstr>
      <vt:lpstr>American History 3/07/2018 </vt:lpstr>
      <vt:lpstr>PowerPoint Presentation</vt:lpstr>
      <vt:lpstr>American History 3/13/2018 </vt:lpstr>
      <vt:lpstr>Essay</vt:lpstr>
      <vt:lpstr>American History 03/09/18 </vt:lpstr>
      <vt:lpstr>American History 3/19/18 </vt:lpstr>
      <vt:lpstr>American History 3/21/18 </vt:lpstr>
      <vt:lpstr>American History 04/02/2018 </vt:lpstr>
      <vt:lpstr>American History 04/4/2018 </vt:lpstr>
      <vt:lpstr>American History 04/6/2018 </vt:lpstr>
      <vt:lpstr>Dictator Graphic Organizer</vt:lpstr>
      <vt:lpstr>American History 4/10/2018 </vt:lpstr>
      <vt:lpstr>American History 4/12/2018 </vt:lpstr>
      <vt:lpstr>American History 04/16/18 </vt:lpstr>
      <vt:lpstr>American History 04/20/18 </vt:lpstr>
      <vt:lpstr>American History 4/24/18 </vt:lpstr>
      <vt:lpstr>American History 4/1717 </vt:lpstr>
      <vt:lpstr>American History 4/1817 </vt:lpstr>
      <vt:lpstr>American History 4/30/18 </vt:lpstr>
      <vt:lpstr>American History 05/14/18 </vt:lpstr>
      <vt:lpstr>American History 05/1/17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2016-08-05T17:42:49Z</dcterms:created>
  <dcterms:modified xsi:type="dcterms:W3CDTF">2018-11-19T20:09:13Z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