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3"/>
  </p:notesMasterIdLst>
  <p:handoutMasterIdLst>
    <p:handoutMasterId r:id="rId64"/>
  </p:handoutMasterIdLst>
  <p:sldIdLst>
    <p:sldId id="281" r:id="rId3"/>
    <p:sldId id="264" r:id="rId4"/>
    <p:sldId id="283" r:id="rId5"/>
    <p:sldId id="285" r:id="rId6"/>
    <p:sldId id="286" r:id="rId7"/>
    <p:sldId id="287" r:id="rId8"/>
    <p:sldId id="288" r:id="rId9"/>
    <p:sldId id="338" r:id="rId10"/>
    <p:sldId id="339" r:id="rId11"/>
    <p:sldId id="289" r:id="rId12"/>
    <p:sldId id="290" r:id="rId13"/>
    <p:sldId id="340" r:id="rId14"/>
    <p:sldId id="292" r:id="rId15"/>
    <p:sldId id="293" r:id="rId16"/>
    <p:sldId id="341" r:id="rId17"/>
    <p:sldId id="294" r:id="rId18"/>
    <p:sldId id="295" r:id="rId19"/>
    <p:sldId id="342" r:id="rId20"/>
    <p:sldId id="296" r:id="rId21"/>
    <p:sldId id="297" r:id="rId22"/>
    <p:sldId id="298" r:id="rId23"/>
    <p:sldId id="299" r:id="rId24"/>
    <p:sldId id="343" r:id="rId25"/>
    <p:sldId id="345" r:id="rId26"/>
    <p:sldId id="303" r:id="rId27"/>
    <p:sldId id="346" r:id="rId28"/>
    <p:sldId id="304" r:id="rId29"/>
    <p:sldId id="305" r:id="rId30"/>
    <p:sldId id="347" r:id="rId31"/>
    <p:sldId id="307" r:id="rId32"/>
    <p:sldId id="348" r:id="rId33"/>
    <p:sldId id="309" r:id="rId34"/>
    <p:sldId id="349" r:id="rId35"/>
    <p:sldId id="350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9" r:id="rId45"/>
    <p:sldId id="351" r:id="rId46"/>
    <p:sldId id="352" r:id="rId47"/>
    <p:sldId id="322" r:id="rId48"/>
    <p:sldId id="323" r:id="rId49"/>
    <p:sldId id="353" r:id="rId50"/>
    <p:sldId id="354" r:id="rId51"/>
    <p:sldId id="356" r:id="rId52"/>
    <p:sldId id="357" r:id="rId53"/>
    <p:sldId id="358" r:id="rId54"/>
    <p:sldId id="359" r:id="rId55"/>
    <p:sldId id="324" r:id="rId56"/>
    <p:sldId id="331" r:id="rId57"/>
    <p:sldId id="333" r:id="rId58"/>
    <p:sldId id="332" r:id="rId59"/>
    <p:sldId id="335" r:id="rId60"/>
    <p:sldId id="360" r:id="rId61"/>
    <p:sldId id="336" r:id="rId6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howGuides="1">
      <p:cViewPr varScale="1">
        <p:scale>
          <a:sx n="57" d="100"/>
          <a:sy n="57" d="100"/>
        </p:scale>
        <p:origin x="72" y="3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10/2/2018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10/2/2018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BBC AMERICAN GOVERNMENT </a:t>
            </a:r>
            <a:br>
              <a:rPr lang="en-US" dirty="0" smtClean="0"/>
            </a:br>
            <a:r>
              <a:rPr lang="en-US" dirty="0" smtClean="0"/>
              <a:t>2017-2018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Blalock-Edwards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8/31/2016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Grab Do Now: Is it liberal or conservative?</a:t>
            </a:r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Political Parties</a:t>
            </a:r>
          </a:p>
          <a:p>
            <a:pPr lvl="1"/>
            <a:r>
              <a:rPr lang="en-US" sz="2800" dirty="0" smtClean="0"/>
              <a:t>Video: Political Parties</a:t>
            </a:r>
          </a:p>
          <a:p>
            <a:pPr lvl="1"/>
            <a:r>
              <a:rPr lang="en-US" sz="2800" dirty="0" smtClean="0"/>
              <a:t>Liberal vs. conservative activity</a:t>
            </a:r>
          </a:p>
          <a:p>
            <a:pPr lvl="1"/>
            <a:r>
              <a:rPr lang="en-US" sz="2800" dirty="0" smtClean="0"/>
              <a:t>Brain rush vocab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political parties webquest and section review questions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905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9/05/2017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a political Party?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Political Parties</a:t>
            </a:r>
          </a:p>
          <a:p>
            <a:pPr lvl="1"/>
            <a:r>
              <a:rPr lang="en-US" sz="2800" dirty="0" smtClean="0"/>
              <a:t>Liberal vs. conservative activity</a:t>
            </a:r>
          </a:p>
          <a:p>
            <a:pPr lvl="1"/>
            <a:r>
              <a:rPr lang="en-US" sz="2800" dirty="0" smtClean="0"/>
              <a:t>Chapter 9 Review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political parties web quest and section review questions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929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American Government</a:t>
            </a:r>
            <a:br>
              <a:rPr lang="en-US" dirty="0" smtClean="0"/>
            </a:br>
            <a:r>
              <a:rPr lang="en-US" dirty="0" smtClean="0"/>
              <a:t>10/02/2018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13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 Article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Introduction to Political </a:t>
            </a:r>
            <a:r>
              <a:rPr lang="en-US" sz="2800" dirty="0" smtClean="0"/>
              <a:t>Parties</a:t>
            </a:r>
          </a:p>
          <a:p>
            <a:pPr lvl="1"/>
            <a:r>
              <a:rPr lang="en-US" sz="2800" dirty="0" smtClean="0"/>
              <a:t>Name Your Party Survey</a:t>
            </a:r>
            <a:endParaRPr lang="en-US" sz="2800" dirty="0" smtClean="0"/>
          </a:p>
          <a:p>
            <a:pPr lvl="1"/>
            <a:r>
              <a:rPr lang="en-US" sz="2800" dirty="0" smtClean="0"/>
              <a:t>Cooperative Learning: Political Parties Group Assignment</a:t>
            </a:r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section review questions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7229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9/11/2017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marL="426645" lvl="1" indent="0">
              <a:buNone/>
            </a:pPr>
            <a:r>
              <a:rPr lang="en-US" sz="2800" dirty="0" smtClean="0"/>
              <a:t>Importance of Voting</a:t>
            </a: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9/11 Remembrance</a:t>
            </a:r>
          </a:p>
          <a:p>
            <a:pPr lvl="1"/>
            <a:r>
              <a:rPr lang="en-US" sz="2800" dirty="0" smtClean="0"/>
              <a:t>One Big Party Assignment</a:t>
            </a:r>
          </a:p>
          <a:p>
            <a:pPr lvl="1"/>
            <a:r>
              <a:rPr lang="en-US" sz="2800" dirty="0" smtClean="0"/>
              <a:t>Adam Ruins Everything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political parties web quest and section review questions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774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9/13/2017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Elections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Voting and the Electoral College</a:t>
            </a:r>
          </a:p>
          <a:p>
            <a:pPr lvl="1"/>
            <a:r>
              <a:rPr lang="en-US" sz="2800" dirty="0" smtClean="0"/>
              <a:t>Adam Ruins Everything</a:t>
            </a:r>
          </a:p>
          <a:p>
            <a:pPr lvl="1"/>
            <a:r>
              <a:rPr lang="en-US" sz="2800" dirty="0" smtClean="0"/>
              <a:t>Vocab Review (quizlet)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One Big Party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363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9/13/2017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is the electoral college?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Adam Ruins Everything</a:t>
            </a:r>
          </a:p>
          <a:p>
            <a:pPr lvl="1"/>
            <a:r>
              <a:rPr lang="en-US" sz="2800" dirty="0" smtClean="0"/>
              <a:t>Notes: Voting and the Electoral College</a:t>
            </a:r>
          </a:p>
          <a:p>
            <a:pPr lvl="1"/>
            <a:r>
              <a:rPr lang="en-US" sz="2800" dirty="0" smtClean="0"/>
              <a:t>Brain rush vocab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political parties web quest and section review questions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0101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9/15/2017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Electoral College Map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One big party assignment</a:t>
            </a:r>
          </a:p>
          <a:p>
            <a:pPr lvl="1"/>
            <a:r>
              <a:rPr lang="en-US" sz="2800" dirty="0" smtClean="0"/>
              <a:t>Finish Section one review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Study Notes for Elections and Politics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883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9/19/2017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Electoral College Map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Vocabulary Review (Quizlet)</a:t>
            </a:r>
          </a:p>
          <a:p>
            <a:pPr lvl="1"/>
            <a:r>
              <a:rPr lang="en-US" sz="2800" dirty="0" smtClean="0"/>
              <a:t>Presidential Elections Flocabulary</a:t>
            </a:r>
          </a:p>
          <a:p>
            <a:pPr lvl="1"/>
            <a:r>
              <a:rPr lang="en-US" sz="2800" dirty="0" smtClean="0"/>
              <a:t>Quizizz Review 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Study Notes for Elections and Politics</a:t>
            </a:r>
          </a:p>
          <a:p>
            <a:pPr lvl="1"/>
            <a:r>
              <a:rPr lang="en-US" sz="2400" dirty="0" smtClean="0"/>
              <a:t>Quiz Thursday</a:t>
            </a:r>
          </a:p>
          <a:p>
            <a:pPr lvl="1"/>
            <a:r>
              <a:rPr lang="en-US" sz="2400" dirty="0" smtClean="0"/>
              <a:t>Test Monday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612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9/21/2017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Electoral College Map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role of political parties in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Quiz</a:t>
            </a:r>
          </a:p>
          <a:p>
            <a:pPr lvl="1"/>
            <a:r>
              <a:rPr lang="en-US" sz="2800" dirty="0" smtClean="0"/>
              <a:t>Presidential Elections Flocabulary</a:t>
            </a:r>
          </a:p>
          <a:p>
            <a:pPr lvl="1"/>
            <a:r>
              <a:rPr lang="en-US" sz="2800" dirty="0" smtClean="0"/>
              <a:t>Quizizz Review 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Study Notes for Elections and Politics</a:t>
            </a:r>
          </a:p>
          <a:p>
            <a:pPr lvl="1"/>
            <a:r>
              <a:rPr lang="en-US" sz="2400" dirty="0" smtClean="0"/>
              <a:t>Quiz Thursday</a:t>
            </a:r>
          </a:p>
          <a:p>
            <a:pPr lvl="1"/>
            <a:r>
              <a:rPr lang="en-US" sz="2400" dirty="0" smtClean="0"/>
              <a:t>Test Monday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01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9/23/2017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5 Min to Study	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Politics and Elections Test</a:t>
            </a:r>
          </a:p>
          <a:p>
            <a:pPr lvl="1"/>
            <a:r>
              <a:rPr lang="en-US" sz="2800" dirty="0" smtClean="0"/>
              <a:t>Enlightenment Web quest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Hammurabi’s Code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565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8/11/2018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219200"/>
            <a:ext cx="4977104" cy="500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Grab Student information sheet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goals and procedures of this class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00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</a:t>
            </a:r>
          </a:p>
          <a:p>
            <a:pPr lvl="1"/>
            <a:r>
              <a:rPr lang="en-US" sz="2800" dirty="0" smtClean="0"/>
              <a:t>Syllabus</a:t>
            </a:r>
          </a:p>
          <a:p>
            <a:pPr lvl="1"/>
            <a:r>
              <a:rPr lang="en-US" sz="2800" dirty="0" smtClean="0"/>
              <a:t>School goals and expectations</a:t>
            </a:r>
          </a:p>
          <a:p>
            <a:pPr lvl="1"/>
            <a:r>
              <a:rPr lang="en-US" sz="2800" dirty="0" smtClean="0"/>
              <a:t>Why study history?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Have syllabus signed by parent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10/9/2017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John Locke	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be able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Exploring the philosophers who help create our government</a:t>
            </a:r>
          </a:p>
          <a:p>
            <a:pPr lvl="1"/>
            <a:r>
              <a:rPr lang="en-US" sz="2800" dirty="0" smtClean="0"/>
              <a:t>Summary of the History of Law</a:t>
            </a:r>
          </a:p>
          <a:p>
            <a:pPr lvl="1"/>
            <a:r>
              <a:rPr lang="en-US" sz="2800" dirty="0" smtClean="0"/>
              <a:t>Introduction to development of law project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Hammurabi’s Code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65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9/29/2016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Magna Carta	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CNN Student News</a:t>
            </a:r>
          </a:p>
          <a:p>
            <a:pPr lvl="1"/>
            <a:r>
              <a:rPr lang="en-US" sz="2800" dirty="0" smtClean="0"/>
              <a:t>Notes: Roots of our democracy</a:t>
            </a:r>
          </a:p>
          <a:p>
            <a:pPr lvl="1"/>
            <a:r>
              <a:rPr lang="en-US" sz="2800" dirty="0" smtClean="0"/>
              <a:t>Summary of the History of Law</a:t>
            </a:r>
          </a:p>
          <a:p>
            <a:pPr lvl="1"/>
            <a:r>
              <a:rPr lang="en-US" sz="2800" dirty="0" smtClean="0"/>
              <a:t>Introduction to project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Hammurabi’s Code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070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0012" y="1524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American Government</a:t>
            </a:r>
            <a:br>
              <a:rPr lang="en-US" dirty="0" smtClean="0"/>
            </a:br>
            <a:r>
              <a:rPr lang="en-US" dirty="0" smtClean="0"/>
              <a:t>10/11/2017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Who is Montesquieu?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Development of law project work day</a:t>
            </a:r>
          </a:p>
          <a:p>
            <a:pPr lvl="1"/>
            <a:r>
              <a:rPr lang="en-US" sz="2800" dirty="0" smtClean="0"/>
              <a:t>Project must be completed and sent to me on Friday.</a:t>
            </a:r>
          </a:p>
          <a:p>
            <a:pPr lvl="1"/>
            <a:r>
              <a:rPr lang="en-US" sz="2800" dirty="0" smtClean="0"/>
              <a:t>Presentation on Tuesday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Work on project</a:t>
            </a:r>
            <a:endParaRPr lang="en-US" sz="24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58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0012" y="1524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American Government</a:t>
            </a:r>
            <a:br>
              <a:rPr lang="en-US" dirty="0" smtClean="0"/>
            </a:br>
            <a:r>
              <a:rPr lang="en-US" dirty="0" smtClean="0"/>
              <a:t>10/13/2017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English Bill of Rights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Development of law project work day</a:t>
            </a:r>
          </a:p>
          <a:p>
            <a:pPr lvl="1"/>
            <a:r>
              <a:rPr lang="en-US" sz="2800" dirty="0" smtClean="0"/>
              <a:t>Project must be completed and sent to me today.</a:t>
            </a:r>
          </a:p>
          <a:p>
            <a:pPr lvl="1"/>
            <a:r>
              <a:rPr lang="en-US" sz="2800" dirty="0" smtClean="0"/>
              <a:t>Presentation on Tuesday</a:t>
            </a:r>
          </a:p>
          <a:p>
            <a:pPr lvl="1"/>
            <a:r>
              <a:rPr lang="en-US" sz="2800" dirty="0"/>
              <a:t>Send to blalockt@jenningsk12.org</a:t>
            </a:r>
          </a:p>
          <a:p>
            <a:r>
              <a:rPr lang="en-US" sz="2800" dirty="0" smtClean="0"/>
              <a:t>Homework: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882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10/23/2017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Vocab Practice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Present Development of Law Project</a:t>
            </a:r>
          </a:p>
          <a:p>
            <a:pPr lvl="1"/>
            <a:r>
              <a:rPr lang="en-US" sz="2800" dirty="0" smtClean="0"/>
              <a:t>Notes: Review on foundations of government</a:t>
            </a:r>
          </a:p>
          <a:p>
            <a:pPr lvl="1"/>
            <a:r>
              <a:rPr lang="en-US" sz="2800" dirty="0" smtClean="0"/>
              <a:t>Send to blalockt@jenningsk12.org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Vocab test Wednesday</a:t>
            </a:r>
          </a:p>
          <a:p>
            <a:pPr lvl="1"/>
            <a:r>
              <a:rPr lang="en-US" sz="2400" dirty="0" smtClean="0"/>
              <a:t>Test Friday</a:t>
            </a:r>
          </a:p>
        </p:txBody>
      </p:sp>
    </p:spTree>
    <p:extLst>
      <p:ext uri="{BB962C8B-B14F-4D97-AF65-F5344CB8AC3E}">
        <p14:creationId xmlns:p14="http://schemas.microsoft.com/office/powerpoint/2010/main" val="31562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10/24/2017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Roots of Democracy Quiz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Break up letter</a:t>
            </a:r>
          </a:p>
          <a:p>
            <a:pPr lvl="1"/>
            <a:r>
              <a:rPr lang="en-US" sz="2800" dirty="0" smtClean="0"/>
              <a:t>Notes: Declaration of Independence</a:t>
            </a:r>
          </a:p>
          <a:p>
            <a:pPr lvl="1"/>
            <a:r>
              <a:rPr lang="en-US" sz="2800" dirty="0" smtClean="0"/>
              <a:t>Roots of Democracy Vocabulary</a:t>
            </a:r>
          </a:p>
          <a:p>
            <a:pPr lvl="1"/>
            <a:r>
              <a:rPr lang="en-US" sz="2800" dirty="0" smtClean="0"/>
              <a:t>Articles of Confederation assignment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Vocab test Friday</a:t>
            </a:r>
          </a:p>
        </p:txBody>
      </p:sp>
    </p:spTree>
    <p:extLst>
      <p:ext uri="{BB962C8B-B14F-4D97-AF65-F5344CB8AC3E}">
        <p14:creationId xmlns:p14="http://schemas.microsoft.com/office/powerpoint/2010/main" val="33012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10/25/2017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Roots of Democracy Quiz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how our country became a representative democracy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Roots of Democracy Study Guide</a:t>
            </a:r>
          </a:p>
          <a:p>
            <a:pPr lvl="1"/>
            <a:r>
              <a:rPr lang="en-US" sz="2800" dirty="0" smtClean="0"/>
              <a:t>Kahoot Review Game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Vocab test Friday</a:t>
            </a:r>
          </a:p>
        </p:txBody>
      </p:sp>
    </p:spTree>
    <p:extLst>
      <p:ext uri="{BB962C8B-B14F-4D97-AF65-F5344CB8AC3E}">
        <p14:creationId xmlns:p14="http://schemas.microsoft.com/office/powerpoint/2010/main" val="30982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American Government</a:t>
            </a:r>
            <a:br>
              <a:rPr lang="en-US" dirty="0" smtClean="0"/>
            </a:br>
            <a:r>
              <a:rPr lang="en-US" dirty="0" smtClean="0"/>
              <a:t>11/06/2017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Compromise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Constitution Learning Stations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Vocab test Friday</a:t>
            </a:r>
          </a:p>
        </p:txBody>
      </p:sp>
    </p:spTree>
    <p:extLst>
      <p:ext uri="{BB962C8B-B14F-4D97-AF65-F5344CB8AC3E}">
        <p14:creationId xmlns:p14="http://schemas.microsoft.com/office/powerpoint/2010/main" val="41977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11/02/2017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Constitution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The Constitution</a:t>
            </a:r>
          </a:p>
          <a:p>
            <a:pPr lvl="1"/>
            <a:r>
              <a:rPr lang="en-US" sz="2800" dirty="0" smtClean="0"/>
              <a:t>Convention Activity</a:t>
            </a:r>
          </a:p>
          <a:p>
            <a:pPr lvl="1"/>
            <a:r>
              <a:rPr lang="en-US" sz="2800" dirty="0" smtClean="0"/>
              <a:t>Constitutional Convention letter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2018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American Government</a:t>
            </a:r>
            <a:br>
              <a:rPr lang="en-US" dirty="0" smtClean="0"/>
            </a:br>
            <a:r>
              <a:rPr lang="en-US" dirty="0" smtClean="0"/>
              <a:t>11/08/2017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Early U.S. Government</a:t>
            </a:r>
          </a:p>
          <a:p>
            <a:pPr lvl="1"/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Constitution </a:t>
            </a:r>
            <a:r>
              <a:rPr lang="en-US" sz="2800" dirty="0"/>
              <a:t>L</a:t>
            </a:r>
            <a:r>
              <a:rPr lang="en-US" sz="2800" dirty="0" smtClean="0"/>
              <a:t>earning Stations</a:t>
            </a:r>
          </a:p>
          <a:p>
            <a:pPr lvl="1"/>
            <a:r>
              <a:rPr lang="en-US" sz="2800" dirty="0" smtClean="0"/>
              <a:t>Video (10 min) The Constituion</a:t>
            </a:r>
          </a:p>
          <a:p>
            <a:pPr lvl="1"/>
            <a:r>
              <a:rPr lang="en-US" sz="2800" dirty="0" smtClean="0"/>
              <a:t>Vocab Review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11/17</a:t>
            </a:r>
          </a:p>
        </p:txBody>
      </p:sp>
    </p:spTree>
    <p:extLst>
      <p:ext uri="{BB962C8B-B14F-4D97-AF65-F5344CB8AC3E}">
        <p14:creationId xmlns:p14="http://schemas.microsoft.com/office/powerpoint/2010/main" val="19505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8/14/2018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219200"/>
            <a:ext cx="4977104" cy="500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Rights and Responsibilities sheet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rights and responsibilities of American citizens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003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 and discussion: What is a citizen?</a:t>
            </a:r>
          </a:p>
          <a:p>
            <a:pPr lvl="1"/>
            <a:r>
              <a:rPr lang="en-US" sz="2800" dirty="0" smtClean="0"/>
              <a:t>Video: Why Study Government</a:t>
            </a:r>
          </a:p>
          <a:p>
            <a:pPr lvl="1"/>
            <a:r>
              <a:rPr lang="en-US" sz="2800" dirty="0" smtClean="0"/>
              <a:t>Constructed Response Activity</a:t>
            </a:r>
          </a:p>
          <a:p>
            <a:pPr lvl="1"/>
            <a:r>
              <a:rPr lang="en-US" sz="2800" dirty="0" smtClean="0"/>
              <a:t>Start Citizenship </a:t>
            </a:r>
            <a:r>
              <a:rPr lang="en-US" sz="2800" dirty="0" err="1" smtClean="0"/>
              <a:t>Pamphelt</a:t>
            </a: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Citizenship Pamphlet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3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11/14/2017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Understanding Separation of Powers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principles of the constitution</a:t>
            </a:r>
          </a:p>
          <a:p>
            <a:pPr lvl="1"/>
            <a:r>
              <a:rPr lang="en-US" sz="2800" dirty="0" smtClean="0"/>
              <a:t>Federalist papers activity</a:t>
            </a:r>
          </a:p>
          <a:p>
            <a:pPr lvl="1"/>
            <a:r>
              <a:rPr lang="en-US" sz="2800" dirty="0" smtClean="0"/>
              <a:t>Constitution Vocab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Vocab test Friday</a:t>
            </a:r>
          </a:p>
          <a:p>
            <a:pPr lvl="1"/>
            <a:r>
              <a:rPr lang="en-US" sz="2400" dirty="0" smtClean="0"/>
              <a:t>Test Monday 11/20</a:t>
            </a:r>
          </a:p>
        </p:txBody>
      </p:sp>
    </p:spTree>
    <p:extLst>
      <p:ext uri="{BB962C8B-B14F-4D97-AF65-F5344CB8AC3E}">
        <p14:creationId xmlns:p14="http://schemas.microsoft.com/office/powerpoint/2010/main" val="32233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11/16/2017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Preamble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Federalist papers </a:t>
            </a:r>
          </a:p>
          <a:p>
            <a:pPr lvl="1"/>
            <a:r>
              <a:rPr lang="en-US" sz="2800" dirty="0" smtClean="0"/>
              <a:t>Constitutional Convention Letter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Vocab test Friday</a:t>
            </a:r>
          </a:p>
          <a:p>
            <a:pPr lvl="1"/>
            <a:r>
              <a:rPr lang="en-US" sz="2400" dirty="0" smtClean="0"/>
              <a:t>Test Monday 11/20</a:t>
            </a:r>
          </a:p>
        </p:txBody>
      </p:sp>
    </p:spTree>
    <p:extLst>
      <p:ext uri="{BB962C8B-B14F-4D97-AF65-F5344CB8AC3E}">
        <p14:creationId xmlns:p14="http://schemas.microsoft.com/office/powerpoint/2010/main" val="4005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11/27/2017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Organization of the Constitution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Review Notes</a:t>
            </a:r>
          </a:p>
          <a:p>
            <a:pPr lvl="1"/>
            <a:r>
              <a:rPr lang="en-US" sz="2800" dirty="0" smtClean="0"/>
              <a:t>Test Review: The constitution</a:t>
            </a:r>
          </a:p>
          <a:p>
            <a:pPr lvl="1"/>
            <a:r>
              <a:rPr lang="en-US" sz="2800" dirty="0" smtClean="0"/>
              <a:t>Test Review Game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Wednesday</a:t>
            </a:r>
          </a:p>
        </p:txBody>
      </p:sp>
    </p:spTree>
    <p:extLst>
      <p:ext uri="{BB962C8B-B14F-4D97-AF65-F5344CB8AC3E}">
        <p14:creationId xmlns:p14="http://schemas.microsoft.com/office/powerpoint/2010/main" val="11267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11/27/2017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Organization of the Constitution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Finish Study Guide</a:t>
            </a:r>
          </a:p>
          <a:p>
            <a:pPr lvl="1"/>
            <a:r>
              <a:rPr lang="en-US" sz="2800" dirty="0" smtClean="0"/>
              <a:t>Test Review: The constitution</a:t>
            </a:r>
          </a:p>
          <a:p>
            <a:pPr lvl="1"/>
            <a:r>
              <a:rPr lang="en-US" sz="2800" dirty="0" smtClean="0"/>
              <a:t>Test Review Game</a:t>
            </a:r>
          </a:p>
          <a:p>
            <a:r>
              <a:rPr lang="en-US" sz="2800" dirty="0" smtClean="0"/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25360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11/29/2017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Powers of Congress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process our founding fathers used to create the constitution.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Code: 944436</a:t>
            </a:r>
          </a:p>
          <a:p>
            <a:pPr lvl="1"/>
            <a:r>
              <a:rPr lang="en-US" sz="2800" dirty="0" smtClean="0"/>
              <a:t>Bill of Rights </a:t>
            </a:r>
            <a:r>
              <a:rPr lang="en-US" sz="2800" dirty="0" err="1" smtClean="0"/>
              <a:t>Webquest</a:t>
            </a:r>
            <a:endParaRPr lang="en-US" sz="2800" dirty="0" smtClean="0"/>
          </a:p>
          <a:p>
            <a:r>
              <a:rPr lang="en-US" sz="2800" dirty="0" smtClean="0"/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32621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American Government</a:t>
            </a:r>
            <a:br>
              <a:rPr lang="en-US" dirty="0" smtClean="0"/>
            </a:br>
            <a:r>
              <a:rPr lang="en-US" dirty="0" smtClean="0"/>
              <a:t>12/01/2017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Bill of Rights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rights given to us through the bill of rights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Notes: Bill of Rights</a:t>
            </a:r>
          </a:p>
          <a:p>
            <a:pPr lvl="1"/>
            <a:r>
              <a:rPr lang="en-US" sz="2800" dirty="0" smtClean="0"/>
              <a:t>Bill of Rights review: Independent practice</a:t>
            </a:r>
          </a:p>
          <a:p>
            <a:pPr lvl="1"/>
            <a:r>
              <a:rPr lang="en-US" sz="2800" dirty="0" smtClean="0"/>
              <a:t>Review Video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Bill of Rights Review</a:t>
            </a:r>
          </a:p>
        </p:txBody>
      </p:sp>
    </p:spTree>
    <p:extLst>
      <p:ext uri="{BB962C8B-B14F-4D97-AF65-F5344CB8AC3E}">
        <p14:creationId xmlns:p14="http://schemas.microsoft.com/office/powerpoint/2010/main" val="33288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12/07/2017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smtClean="0"/>
              <a:t>Amendments 4-6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rights given to us through the bill of rights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Vocab Review</a:t>
            </a:r>
          </a:p>
          <a:p>
            <a:pPr lvl="1"/>
            <a:r>
              <a:rPr lang="en-US" sz="2800" dirty="0" smtClean="0"/>
              <a:t>Bill of Rights review game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Bill of Rights Review</a:t>
            </a:r>
          </a:p>
        </p:txBody>
      </p:sp>
    </p:spTree>
    <p:extLst>
      <p:ext uri="{BB962C8B-B14F-4D97-AF65-F5344CB8AC3E}">
        <p14:creationId xmlns:p14="http://schemas.microsoft.com/office/powerpoint/2010/main" val="11036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12/11/2017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Amendments to the constitution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rights given to us through the bill of rights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Study Guide for final</a:t>
            </a:r>
          </a:p>
          <a:p>
            <a:pPr lvl="1"/>
            <a:r>
              <a:rPr lang="en-US" sz="2800" dirty="0" smtClean="0"/>
              <a:t>review game</a:t>
            </a:r>
          </a:p>
          <a:p>
            <a:pPr lvl="1"/>
            <a:r>
              <a:rPr lang="en-US" sz="2800" dirty="0" smtClean="0"/>
              <a:t>Interactive learning: Do I have the right?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34921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1/10/2017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Intro to Legislative Branch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Introduction: Who are your representatives</a:t>
            </a:r>
          </a:p>
          <a:p>
            <a:pPr lvl="1"/>
            <a:r>
              <a:rPr lang="en-US" sz="2800" dirty="0" smtClean="0"/>
              <a:t>Notes: Intro to legislative Branch</a:t>
            </a:r>
          </a:p>
          <a:p>
            <a:pPr lvl="1"/>
            <a:r>
              <a:rPr lang="en-US" sz="2800" dirty="0" smtClean="0"/>
              <a:t>Pre-Test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8970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1/09/2018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Intro to Legislative Branch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Introduction: Who are your representatives</a:t>
            </a:r>
          </a:p>
          <a:p>
            <a:pPr lvl="1"/>
            <a:r>
              <a:rPr lang="en-US" sz="2800" dirty="0" smtClean="0"/>
              <a:t>Notes: Intro to legislative Branch</a:t>
            </a:r>
          </a:p>
          <a:p>
            <a:pPr lvl="1"/>
            <a:r>
              <a:rPr lang="en-US" sz="2800" dirty="0" smtClean="0"/>
              <a:t>Pre-Test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0241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8/16/2018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219200"/>
            <a:ext cx="4977104" cy="500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Why is the Statue of Liberty a national symbol?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rights and responsibilities of American citizens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003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Video: Path to citizenship and immigrant rights</a:t>
            </a:r>
          </a:p>
          <a:p>
            <a:pPr lvl="1"/>
            <a:r>
              <a:rPr lang="en-US" sz="2800" dirty="0" smtClean="0"/>
              <a:t>Citizenship </a:t>
            </a:r>
            <a:r>
              <a:rPr lang="en-US" sz="2800" dirty="0" err="1" smtClean="0"/>
              <a:t>pamplet</a:t>
            </a:r>
            <a:endParaRPr lang="en-US" sz="2800" dirty="0" smtClean="0"/>
          </a:p>
          <a:p>
            <a:pPr lvl="1"/>
            <a:r>
              <a:rPr lang="en-US" sz="2800" dirty="0" smtClean="0"/>
              <a:t>Citizenship Jigsaw</a:t>
            </a:r>
          </a:p>
          <a:p>
            <a:pPr lvl="1"/>
            <a:r>
              <a:rPr lang="en-US" sz="2800" dirty="0" smtClean="0"/>
              <a:t>Introduction to types governments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800" dirty="0" smtClean="0"/>
              <a:t>Rights for aliens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50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1/17/2018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Senate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Video: How a bill becomes a law</a:t>
            </a:r>
          </a:p>
          <a:p>
            <a:pPr lvl="1"/>
            <a:r>
              <a:rPr lang="en-US" sz="2800" dirty="0" smtClean="0"/>
              <a:t>Notes: Bill to law</a:t>
            </a:r>
          </a:p>
          <a:p>
            <a:pPr lvl="1"/>
            <a:r>
              <a:rPr lang="en-US" sz="2800" dirty="0" smtClean="0"/>
              <a:t>Mock Congress Introduction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565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1/23/2018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Powers of Congress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Chart and Notes: How a bill becomes a law</a:t>
            </a:r>
          </a:p>
          <a:p>
            <a:pPr lvl="1"/>
            <a:r>
              <a:rPr lang="en-US" sz="2800" dirty="0" smtClean="0"/>
              <a:t>Video: How a Bill Becomes A Law</a:t>
            </a:r>
          </a:p>
          <a:p>
            <a:pPr lvl="1"/>
            <a:r>
              <a:rPr lang="en-US" sz="2800" dirty="0" smtClean="0"/>
              <a:t>Intro to Bill to Law Project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8279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1/25/2018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Limits on Congress and the States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Finish notes over Missouri General  Assembly</a:t>
            </a:r>
          </a:p>
          <a:p>
            <a:pPr lvl="1"/>
            <a:r>
              <a:rPr lang="en-US" sz="2800" dirty="0" smtClean="0"/>
              <a:t>Final Study Guide</a:t>
            </a:r>
          </a:p>
          <a:p>
            <a:pPr lvl="1"/>
            <a:r>
              <a:rPr lang="en-US" sz="2800" dirty="0" smtClean="0"/>
              <a:t>Play Bill to Law </a:t>
            </a:r>
            <a:r>
              <a:rPr lang="en-US" sz="2800" dirty="0" err="1" smtClean="0"/>
              <a:t>Quizzizz</a:t>
            </a:r>
            <a:r>
              <a:rPr lang="en-US" sz="2800" dirty="0" smtClean="0"/>
              <a:t> Game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Congress Activity: </a:t>
            </a:r>
          </a:p>
          <a:p>
            <a:pPr lvl="2"/>
            <a:r>
              <a:rPr lang="en-US" sz="2200" dirty="0" smtClean="0"/>
              <a:t>Test Wednesday 1/31</a:t>
            </a:r>
          </a:p>
        </p:txBody>
      </p:sp>
    </p:spTree>
    <p:extLst>
      <p:ext uri="{BB962C8B-B14F-4D97-AF65-F5344CB8AC3E}">
        <p14:creationId xmlns:p14="http://schemas.microsoft.com/office/powerpoint/2010/main" val="1963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1/29/2018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Legislative Branch Quiz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Legislative Branch Study Guide</a:t>
            </a:r>
          </a:p>
          <a:p>
            <a:pPr lvl="1"/>
            <a:r>
              <a:rPr lang="en-US" sz="2800" dirty="0" smtClean="0"/>
              <a:t>Quizlet Review</a:t>
            </a:r>
          </a:p>
          <a:p>
            <a:pPr lvl="1"/>
            <a:r>
              <a:rPr lang="en-US" sz="2800" dirty="0" smtClean="0"/>
              <a:t>Review </a:t>
            </a:r>
            <a:r>
              <a:rPr lang="en-US" sz="2800" dirty="0" err="1" smtClean="0"/>
              <a:t>Quizzizz</a:t>
            </a:r>
            <a:r>
              <a:rPr lang="en-US" sz="2800" dirty="0" smtClean="0"/>
              <a:t> for Test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Friday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632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1/29/2018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Legislative Branch Quiz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Legislative Branch Study Guide</a:t>
            </a:r>
          </a:p>
          <a:p>
            <a:pPr lvl="1"/>
            <a:r>
              <a:rPr lang="en-US" sz="2800" dirty="0" smtClean="0"/>
              <a:t>Quizlet Review</a:t>
            </a:r>
          </a:p>
          <a:p>
            <a:pPr lvl="1"/>
            <a:r>
              <a:rPr lang="en-US" sz="2800" dirty="0" smtClean="0"/>
              <a:t>Review </a:t>
            </a:r>
            <a:r>
              <a:rPr lang="en-US" sz="2800" dirty="0" err="1" smtClean="0"/>
              <a:t>Quizzizz</a:t>
            </a:r>
            <a:r>
              <a:rPr lang="en-US" sz="2800" dirty="0" smtClean="0"/>
              <a:t> for Test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Friday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910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1/31/2018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Legislative Branch Quiz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Legislative Branch Study Guide</a:t>
            </a:r>
          </a:p>
          <a:p>
            <a:pPr lvl="1"/>
            <a:r>
              <a:rPr lang="en-US" dirty="0"/>
              <a:t>Go to icivics.org and play the game called "Law Craft". You will take on the role of a legislature as you create and amend legislation to make a bill pass in both houses, all the while staying true to your chosen values. When you complete the game, print your certificate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/>
              <a:t>Review </a:t>
            </a:r>
            <a:r>
              <a:rPr lang="en-US" sz="2800" dirty="0" err="1" smtClean="0"/>
              <a:t>Quizzizz</a:t>
            </a:r>
            <a:r>
              <a:rPr lang="en-US" sz="2800" dirty="0" smtClean="0"/>
              <a:t> for Test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Friday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1256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2/6/2018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Executive Branch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Video: Role of the President</a:t>
            </a:r>
          </a:p>
          <a:p>
            <a:pPr lvl="1"/>
            <a:r>
              <a:rPr lang="en-US" sz="2800" dirty="0" smtClean="0"/>
              <a:t>The Executive Branch guided notes</a:t>
            </a:r>
          </a:p>
          <a:p>
            <a:pPr lvl="1"/>
            <a:r>
              <a:rPr lang="en-US" sz="2800" dirty="0" smtClean="0"/>
              <a:t>Independent practice: Presidential Classified Ad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web quest</a:t>
            </a:r>
          </a:p>
        </p:txBody>
      </p:sp>
    </p:spTree>
    <p:extLst>
      <p:ext uri="{BB962C8B-B14F-4D97-AF65-F5344CB8AC3E}">
        <p14:creationId xmlns:p14="http://schemas.microsoft.com/office/powerpoint/2010/main" val="13618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2/10/2018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What are the qualifications of the executive branch?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CNN Student News</a:t>
            </a:r>
          </a:p>
          <a:p>
            <a:pPr lvl="1"/>
            <a:r>
              <a:rPr lang="en-US" sz="2800" dirty="0" smtClean="0"/>
              <a:t>The Executive Branch guided notes</a:t>
            </a:r>
          </a:p>
          <a:p>
            <a:pPr lvl="1"/>
            <a:r>
              <a:rPr lang="en-US" sz="2800" dirty="0" smtClean="0"/>
              <a:t>The American President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web quest</a:t>
            </a:r>
          </a:p>
        </p:txBody>
      </p:sp>
    </p:spTree>
    <p:extLst>
      <p:ext uri="{BB962C8B-B14F-4D97-AF65-F5344CB8AC3E}">
        <p14:creationId xmlns:p14="http://schemas.microsoft.com/office/powerpoint/2010/main" val="29710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2/12/2018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Mini Quiz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The American President</a:t>
            </a:r>
          </a:p>
          <a:p>
            <a:pPr lvl="1"/>
            <a:r>
              <a:rPr lang="en-US" sz="2800" dirty="0" smtClean="0"/>
              <a:t>Reflection Activity</a:t>
            </a:r>
          </a:p>
          <a:p>
            <a:pPr lvl="1"/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web quest</a:t>
            </a:r>
          </a:p>
        </p:txBody>
      </p:sp>
    </p:spTree>
    <p:extLst>
      <p:ext uri="{BB962C8B-B14F-4D97-AF65-F5344CB8AC3E}">
        <p14:creationId xmlns:p14="http://schemas.microsoft.com/office/powerpoint/2010/main" val="36763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2/14/2018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Powers and Duties of the President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Review Notes</a:t>
            </a:r>
          </a:p>
          <a:p>
            <a:pPr lvl="1"/>
            <a:r>
              <a:rPr lang="en-US" sz="2800" dirty="0" smtClean="0"/>
              <a:t>All the President’s men and women group assignment.</a:t>
            </a:r>
          </a:p>
          <a:p>
            <a:pPr lvl="1"/>
            <a:r>
              <a:rPr lang="en-US" sz="2800" dirty="0" smtClean="0"/>
              <a:t>Vocabulary review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web quest</a:t>
            </a:r>
          </a:p>
        </p:txBody>
      </p:sp>
    </p:spTree>
    <p:extLst>
      <p:ext uri="{BB962C8B-B14F-4D97-AF65-F5344CB8AC3E}">
        <p14:creationId xmlns:p14="http://schemas.microsoft.com/office/powerpoint/2010/main" val="33518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8/22/2018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Need For Government</a:t>
            </a: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different forms of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00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Citizenship learning activity</a:t>
            </a:r>
          </a:p>
          <a:p>
            <a:pPr lvl="1"/>
            <a:r>
              <a:rPr lang="en-US" sz="2800" dirty="0" smtClean="0"/>
              <a:t>Notes: Types of Governments</a:t>
            </a:r>
          </a:p>
          <a:p>
            <a:pPr lvl="1"/>
            <a:r>
              <a:rPr lang="en-US" sz="2800" dirty="0" smtClean="0"/>
              <a:t>I Civics: Types of Government</a:t>
            </a:r>
          </a:p>
          <a:p>
            <a:r>
              <a:rPr lang="en-US" sz="2800" dirty="0" smtClean="0"/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19437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2/20/2018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Describe the Impeachment process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Legislative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The American Presidents video and diagram </a:t>
            </a:r>
          </a:p>
          <a:p>
            <a:pPr lvl="1"/>
            <a:r>
              <a:rPr lang="en-US" sz="2800" dirty="0" smtClean="0"/>
              <a:t>DBQ Questions and Essay: Twenty Second Amendment and Presidential Tenure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web quest</a:t>
            </a:r>
          </a:p>
        </p:txBody>
      </p:sp>
    </p:spTree>
    <p:extLst>
      <p:ext uri="{BB962C8B-B14F-4D97-AF65-F5344CB8AC3E}">
        <p14:creationId xmlns:p14="http://schemas.microsoft.com/office/powerpoint/2010/main" val="10043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2/22/2018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Describe the Impeachment process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Executive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The American Presidents video and diagram </a:t>
            </a:r>
          </a:p>
          <a:p>
            <a:pPr lvl="1"/>
            <a:r>
              <a:rPr lang="en-US" sz="2800" dirty="0" smtClean="0"/>
              <a:t>Examples of Presidential leadership constructed response</a:t>
            </a:r>
          </a:p>
          <a:p>
            <a:pPr lvl="1"/>
            <a:r>
              <a:rPr lang="en-US" sz="2800" dirty="0" smtClean="0"/>
              <a:t>DBQ Questions and Essay: Twenty Second Amendment and Presidential Tenure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Turn in web quest</a:t>
            </a:r>
          </a:p>
        </p:txBody>
      </p:sp>
    </p:spTree>
    <p:extLst>
      <p:ext uri="{BB962C8B-B14F-4D97-AF65-F5344CB8AC3E}">
        <p14:creationId xmlns:p14="http://schemas.microsoft.com/office/powerpoint/2010/main" val="6418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2/28/2018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Executive Branch Quiz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Executive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Executive Branch Study Guide</a:t>
            </a:r>
          </a:p>
          <a:p>
            <a:pPr lvl="1"/>
            <a:r>
              <a:rPr lang="en-US" sz="2800" dirty="0" smtClean="0"/>
              <a:t>The Secrets of </a:t>
            </a:r>
            <a:r>
              <a:rPr lang="en-US" sz="2800" smtClean="0"/>
              <a:t>Executive Privilege</a:t>
            </a:r>
            <a:endParaRPr lang="en-US" sz="2800" dirty="0" smtClean="0"/>
          </a:p>
          <a:p>
            <a:pPr lvl="1"/>
            <a:r>
              <a:rPr lang="en-US" sz="2800" dirty="0" err="1" smtClean="0"/>
              <a:t>Kahoot</a:t>
            </a:r>
            <a:r>
              <a:rPr lang="en-US" sz="2800" dirty="0" smtClean="0"/>
              <a:t> Game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Friday</a:t>
            </a:r>
          </a:p>
        </p:txBody>
      </p:sp>
    </p:spTree>
    <p:extLst>
      <p:ext uri="{BB962C8B-B14F-4D97-AF65-F5344CB8AC3E}">
        <p14:creationId xmlns:p14="http://schemas.microsoft.com/office/powerpoint/2010/main" val="35493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03/02/2018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Executive Branch Quiz</a:t>
            </a:r>
            <a:endParaRPr lang="en-US" sz="2800" dirty="0"/>
          </a:p>
          <a:p>
            <a:pPr marL="426645" lvl="1" indent="0">
              <a:buNone/>
            </a:pPr>
            <a:endParaRPr lang="en-US" sz="2800" dirty="0" smtClean="0"/>
          </a:p>
          <a:p>
            <a:pPr marL="426645" lvl="1" indent="0">
              <a:buNone/>
            </a:pP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Executive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Executive Branch Study Guide</a:t>
            </a:r>
          </a:p>
          <a:p>
            <a:pPr lvl="1"/>
            <a:r>
              <a:rPr lang="en-US" sz="2800" dirty="0" smtClean="0"/>
              <a:t>Executive Command Game</a:t>
            </a:r>
          </a:p>
          <a:p>
            <a:pPr lvl="1"/>
            <a:r>
              <a:rPr lang="en-US" sz="2800" dirty="0" err="1" smtClean="0"/>
              <a:t>Kahoot</a:t>
            </a:r>
            <a:r>
              <a:rPr lang="en-US" sz="2800" dirty="0" smtClean="0"/>
              <a:t> Game</a:t>
            </a:r>
          </a:p>
          <a:p>
            <a:pPr marL="426645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Test Next Period</a:t>
            </a:r>
          </a:p>
        </p:txBody>
      </p:sp>
    </p:spTree>
    <p:extLst>
      <p:ext uri="{BB962C8B-B14F-4D97-AF65-F5344CB8AC3E}">
        <p14:creationId xmlns:p14="http://schemas.microsoft.com/office/powerpoint/2010/main" val="168718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What are the qualifications of the president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does the electoral college function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are enumerated powers? Give an example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is a president removed from office?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03/20/2018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The Federal Judicial System</a:t>
            </a:r>
            <a:endParaRPr lang="en-US" sz="2800" dirty="0"/>
          </a:p>
          <a:p>
            <a:pPr marL="426645" lvl="1" indent="0">
              <a:buNone/>
            </a:pP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Judicial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Group Activity: Court Cases</a:t>
            </a:r>
          </a:p>
          <a:p>
            <a:pPr lvl="1"/>
            <a:r>
              <a:rPr lang="en-US" sz="2800" dirty="0" smtClean="0"/>
              <a:t>Baker V. </a:t>
            </a:r>
            <a:r>
              <a:rPr lang="en-US" sz="2800" dirty="0" err="1" smtClean="0"/>
              <a:t>Carr</a:t>
            </a:r>
            <a:endParaRPr lang="en-US" sz="2800" dirty="0" smtClean="0"/>
          </a:p>
          <a:p>
            <a:pPr lvl="1"/>
            <a:r>
              <a:rPr lang="en-US" sz="2800" dirty="0" smtClean="0"/>
              <a:t>Graphic Organizer: Supreme Court Cases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Judicial Branch Web Quest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127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Marbury vs. Madison (252 &amp; 260)</a:t>
            </a:r>
          </a:p>
          <a:p>
            <a:r>
              <a:rPr lang="en-US" dirty="0" smtClean="0"/>
              <a:t>McCulloch vs. Maryland (650)</a:t>
            </a:r>
          </a:p>
          <a:p>
            <a:r>
              <a:rPr lang="en-US" dirty="0" smtClean="0"/>
              <a:t>Dredd Scott Vs. Stanford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was the case about?</a:t>
            </a:r>
          </a:p>
          <a:p>
            <a:r>
              <a:rPr lang="en-US" dirty="0" smtClean="0"/>
              <a:t>What was the constitutional issue?</a:t>
            </a:r>
          </a:p>
          <a:p>
            <a:r>
              <a:rPr lang="en-US" dirty="0" smtClean="0"/>
              <a:t>What was the decision on the case?</a:t>
            </a:r>
          </a:p>
          <a:p>
            <a:r>
              <a:rPr lang="en-US" dirty="0" smtClean="0"/>
              <a:t>How does the case impact the rest of the country?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03/22/2018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Supreme Court Matching</a:t>
            </a: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the Judicial Branch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EOC tutorial: Go to my website and click on EOC Practice 1. </a:t>
            </a:r>
          </a:p>
          <a:p>
            <a:pPr lvl="1"/>
            <a:r>
              <a:rPr lang="en-US" sz="2800" dirty="0" smtClean="0"/>
              <a:t>Finish Origins and Purposes of Government Review Guide</a:t>
            </a:r>
          </a:p>
          <a:p>
            <a:pPr lvl="1"/>
            <a:r>
              <a:rPr lang="en-US" sz="2800" dirty="0" smtClean="0"/>
              <a:t>EOC Questions Review Test 1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Have a great spring break!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960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04/03/2018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7018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Types of Government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I will to describe the powers and duties of our government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63548" y="17018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Missouri Government Notes and Graphic organizer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EOC tutorial: Go to my website and click on EOC Practice </a:t>
            </a:r>
            <a:r>
              <a:rPr lang="en-US" sz="2800" dirty="0" smtClean="0">
                <a:solidFill>
                  <a:srgbClr val="374C81"/>
                </a:solidFill>
              </a:rPr>
              <a:t>2</a:t>
            </a:r>
          </a:p>
          <a:p>
            <a:pPr lvl="1"/>
            <a:r>
              <a:rPr lang="en-US" sz="2800" dirty="0" smtClean="0">
                <a:solidFill>
                  <a:srgbClr val="374C81"/>
                </a:solidFill>
              </a:rPr>
              <a:t> </a:t>
            </a:r>
            <a:r>
              <a:rPr lang="en-US" sz="2800" dirty="0" smtClean="0"/>
              <a:t>EOC Review Quiz 1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Finish organizer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092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American Government</a:t>
            </a:r>
            <a:br>
              <a:rPr lang="en-US" dirty="0" smtClean="0"/>
            </a:br>
            <a:r>
              <a:rPr lang="en-US" dirty="0" smtClean="0"/>
              <a:t>04/05/2018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7018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Early US Governments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I will to describe the powers and duties of our government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63548" y="17018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Quiz</a:t>
            </a:r>
          </a:p>
          <a:p>
            <a:pPr lvl="1"/>
            <a:r>
              <a:rPr lang="en-US" sz="2800" dirty="0">
                <a:solidFill>
                  <a:srgbClr val="374C81"/>
                </a:solidFill>
              </a:rPr>
              <a:t>EOC tutorial: Go to my website and click on EOC Practice 4</a:t>
            </a:r>
            <a:endParaRPr lang="en-US" sz="2800" dirty="0" smtClean="0">
              <a:solidFill>
                <a:srgbClr val="374C81"/>
              </a:solidFill>
            </a:endParaRPr>
          </a:p>
          <a:p>
            <a:pPr lvl="1"/>
            <a:r>
              <a:rPr lang="en-US" sz="2800" dirty="0" smtClean="0">
                <a:solidFill>
                  <a:srgbClr val="374C81"/>
                </a:solidFill>
              </a:rPr>
              <a:t> </a:t>
            </a:r>
            <a:r>
              <a:rPr lang="en-US" sz="2800" dirty="0" smtClean="0"/>
              <a:t>EOC Review Quiz 2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Start of Review Packet 2: Due on Monday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992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8/18/2017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Grab What does government do handout.</a:t>
            </a: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different forms of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00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Types of government role play cont..</a:t>
            </a:r>
          </a:p>
          <a:p>
            <a:pPr lvl="1"/>
            <a:r>
              <a:rPr lang="en-US" sz="2800" dirty="0" smtClean="0"/>
              <a:t>Types of government Independent practice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Homework:</a:t>
            </a:r>
          </a:p>
        </p:txBody>
      </p:sp>
    </p:spTree>
    <p:extLst>
      <p:ext uri="{BB962C8B-B14F-4D97-AF65-F5344CB8AC3E}">
        <p14:creationId xmlns:p14="http://schemas.microsoft.com/office/powerpoint/2010/main" val="31523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American </a:t>
            </a:r>
            <a:r>
              <a:rPr lang="en-US" dirty="0" smtClean="0"/>
              <a:t>Government</a:t>
            </a:r>
            <a:br>
              <a:rPr lang="en-US" dirty="0" smtClean="0"/>
            </a:br>
            <a:r>
              <a:rPr lang="en-US" dirty="0" smtClean="0"/>
              <a:t>03/31/2017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Special interest groups and lobbyists</a:t>
            </a:r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to describe the powers and duties of our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EOC review</a:t>
            </a:r>
          </a:p>
          <a:p>
            <a:pPr lvl="1"/>
            <a:r>
              <a:rPr lang="en-US" sz="2800" dirty="0" smtClean="0"/>
              <a:t>EOC Jeopardy</a:t>
            </a:r>
          </a:p>
          <a:p>
            <a:pPr lvl="1"/>
            <a:r>
              <a:rPr lang="en-US" sz="2800" dirty="0" smtClean="0"/>
              <a:t>EOC </a:t>
            </a:r>
            <a:r>
              <a:rPr lang="en-US" sz="2800" dirty="0" err="1" smtClean="0"/>
              <a:t>Kahoot</a:t>
            </a:r>
            <a:endParaRPr lang="en-US" sz="2800" dirty="0" smtClean="0"/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Supreme Court Cases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7434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8/23/2017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Tribal Government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function and different forms of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Function of government graphic organizer</a:t>
            </a:r>
          </a:p>
          <a:p>
            <a:pPr lvl="1"/>
            <a:r>
              <a:rPr lang="en-US" sz="2800" dirty="0" smtClean="0"/>
              <a:t>Jeopardy game: Test Review </a:t>
            </a:r>
          </a:p>
          <a:p>
            <a:pPr lvl="1"/>
            <a:r>
              <a:rPr lang="en-US" sz="2800" dirty="0" smtClean="0"/>
              <a:t>Brain rush vocab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Complete icivics path to citizenship</a:t>
            </a:r>
          </a:p>
          <a:p>
            <a:pPr lvl="1"/>
            <a:r>
              <a:rPr lang="en-US" sz="2400" dirty="0" smtClean="0"/>
              <a:t>Finish all brain rush games for this chapter.</a:t>
            </a:r>
          </a:p>
        </p:txBody>
      </p:sp>
    </p:spTree>
    <p:extLst>
      <p:ext uri="{BB962C8B-B14F-4D97-AF65-F5344CB8AC3E}">
        <p14:creationId xmlns:p14="http://schemas.microsoft.com/office/powerpoint/2010/main" val="8374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8/25/2017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Three Levels of Government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function and different forms of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Finish Flocabulary</a:t>
            </a:r>
          </a:p>
          <a:p>
            <a:pPr lvl="1"/>
            <a:r>
              <a:rPr lang="en-US" sz="2800" dirty="0" smtClean="0"/>
              <a:t>Rights and Responsibilities of Citizens activity</a:t>
            </a:r>
          </a:p>
          <a:p>
            <a:pPr lvl="1"/>
            <a:r>
              <a:rPr lang="en-US" sz="2800" dirty="0" smtClean="0"/>
              <a:t>Brain rush vocab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Complete icivics</a:t>
            </a:r>
          </a:p>
        </p:txBody>
      </p:sp>
    </p:spTree>
    <p:extLst>
      <p:ext uri="{BB962C8B-B14F-4D97-AF65-F5344CB8AC3E}">
        <p14:creationId xmlns:p14="http://schemas.microsoft.com/office/powerpoint/2010/main" val="23031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5736" y="30480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CP American Government</a:t>
            </a:r>
            <a:br>
              <a:rPr lang="en-US" dirty="0" smtClean="0"/>
            </a:br>
            <a:r>
              <a:rPr lang="en-US" dirty="0" smtClean="0"/>
              <a:t>8/29/2017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80745" y="1143000"/>
            <a:ext cx="4977104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 Now:</a:t>
            </a:r>
          </a:p>
          <a:p>
            <a:pPr lvl="1"/>
            <a:r>
              <a:rPr lang="en-US" sz="2800" dirty="0" smtClean="0"/>
              <a:t>Quiz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r>
              <a:rPr lang="en-US" sz="2800" dirty="0" smtClean="0"/>
              <a:t>Objective:</a:t>
            </a:r>
          </a:p>
          <a:p>
            <a:pPr lvl="1"/>
            <a:r>
              <a:rPr lang="en-US" sz="2800" dirty="0" smtClean="0"/>
              <a:t>I will understand the function and different forms of government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977" y="1219200"/>
            <a:ext cx="4977104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</a:t>
            </a:r>
          </a:p>
          <a:p>
            <a:pPr lvl="1"/>
            <a:r>
              <a:rPr lang="en-US" sz="2800" dirty="0" smtClean="0"/>
              <a:t>Review for test</a:t>
            </a:r>
          </a:p>
          <a:p>
            <a:pPr lvl="1"/>
            <a:r>
              <a:rPr lang="en-US" sz="2800" dirty="0" smtClean="0"/>
              <a:t>Brain rush vocab</a:t>
            </a:r>
          </a:p>
          <a:p>
            <a:r>
              <a:rPr lang="en-US" sz="2800" dirty="0" smtClean="0"/>
              <a:t>Homework:</a:t>
            </a:r>
          </a:p>
          <a:p>
            <a:pPr lvl="1"/>
            <a:r>
              <a:rPr lang="en-US" sz="2400" dirty="0" smtClean="0"/>
              <a:t>Complete icivics</a:t>
            </a:r>
          </a:p>
        </p:txBody>
      </p:sp>
    </p:spTree>
    <p:extLst>
      <p:ext uri="{BB962C8B-B14F-4D97-AF65-F5344CB8AC3E}">
        <p14:creationId xmlns:p14="http://schemas.microsoft.com/office/powerpoint/2010/main" val="8987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2608</Words>
  <Application>Microsoft Office PowerPoint</Application>
  <PresentationFormat>Custom</PresentationFormat>
  <Paragraphs>778</Paragraphs>
  <Slides>60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Century Gothic</vt:lpstr>
      <vt:lpstr>Books 16x9</vt:lpstr>
      <vt:lpstr>BBC AMERICAN GOVERNMENT  2017-2018</vt:lpstr>
      <vt:lpstr>CP American Government 8/11/2018 </vt:lpstr>
      <vt:lpstr>CP American Government 8/14/2018 </vt:lpstr>
      <vt:lpstr>CP American Government 8/16/2018 </vt:lpstr>
      <vt:lpstr>CP American Government 8/22/2018 </vt:lpstr>
      <vt:lpstr>CP American Government 8/18/2017 </vt:lpstr>
      <vt:lpstr>CP American Government 8/23/2017 </vt:lpstr>
      <vt:lpstr>CP American Government 8/25/2017 </vt:lpstr>
      <vt:lpstr>CP American Government 8/29/2017 </vt:lpstr>
      <vt:lpstr>CP American Government 8/31/2016 </vt:lpstr>
      <vt:lpstr>CP American Government 9/05/2017 </vt:lpstr>
      <vt:lpstr> American Government 10/02/2018 </vt:lpstr>
      <vt:lpstr>CP American Government 9/11/2017 </vt:lpstr>
      <vt:lpstr>American Government 9/13/2017 </vt:lpstr>
      <vt:lpstr>CP American Government 9/13/2017 </vt:lpstr>
      <vt:lpstr>CP American Government 9/15/2017 </vt:lpstr>
      <vt:lpstr>CP American Government 9/19/2017 </vt:lpstr>
      <vt:lpstr>CP American Government 9/21/2017 </vt:lpstr>
      <vt:lpstr>CP American Government 9/23/2017 </vt:lpstr>
      <vt:lpstr>CP American Government 10/9/2017 </vt:lpstr>
      <vt:lpstr>CP American Government 9/29/2016 </vt:lpstr>
      <vt:lpstr> American Government 10/11/2017 </vt:lpstr>
      <vt:lpstr> American Government 10/13/2017 </vt:lpstr>
      <vt:lpstr>CP American Government 10/23/2017 </vt:lpstr>
      <vt:lpstr>CP American Government 10/24/2017 </vt:lpstr>
      <vt:lpstr>CP American Government 10/25/2017 </vt:lpstr>
      <vt:lpstr> American Government 11/06/2017 </vt:lpstr>
      <vt:lpstr>American Government 11/02/2017 </vt:lpstr>
      <vt:lpstr> American Government 11/08/2017 </vt:lpstr>
      <vt:lpstr>CP American Government 11/14/2017 </vt:lpstr>
      <vt:lpstr>American Government 11/16/2017 </vt:lpstr>
      <vt:lpstr>American Government 11/27/2017 </vt:lpstr>
      <vt:lpstr>American Government 11/27/2017 </vt:lpstr>
      <vt:lpstr>American Government 11/29/2017 </vt:lpstr>
      <vt:lpstr> American Government 12/01/2017 </vt:lpstr>
      <vt:lpstr>CP American Government 12/07/2017 </vt:lpstr>
      <vt:lpstr>American Government 12/11/2017 </vt:lpstr>
      <vt:lpstr>CP American Government 1/10/2017 </vt:lpstr>
      <vt:lpstr>CP American Government 1/09/2018 </vt:lpstr>
      <vt:lpstr>CP American Government 1/17/2018 </vt:lpstr>
      <vt:lpstr>CP American Government 1/23/2018 </vt:lpstr>
      <vt:lpstr>CP American Government 1/25/2018 </vt:lpstr>
      <vt:lpstr>American Government 1/29/2018 </vt:lpstr>
      <vt:lpstr>American Government 1/29/2018 </vt:lpstr>
      <vt:lpstr>American Government 1/31/2018 </vt:lpstr>
      <vt:lpstr>CP American Government 2/6/2018 </vt:lpstr>
      <vt:lpstr>CP American Government 2/10/2018 </vt:lpstr>
      <vt:lpstr>CP American Government 2/12/2018 </vt:lpstr>
      <vt:lpstr>American Government 2/14/2018 </vt:lpstr>
      <vt:lpstr>American Government 2/20/2018 </vt:lpstr>
      <vt:lpstr>American Government 2/22/2018 </vt:lpstr>
      <vt:lpstr>American Government 2/28/2018 </vt:lpstr>
      <vt:lpstr>American Government 03/02/2018 </vt:lpstr>
      <vt:lpstr>Exit Slip </vt:lpstr>
      <vt:lpstr>American Government 03/20/2018 </vt:lpstr>
      <vt:lpstr>Case Review</vt:lpstr>
      <vt:lpstr>American Government 03/22/2018 </vt:lpstr>
      <vt:lpstr>American Government 04/03/2018</vt:lpstr>
      <vt:lpstr>American Government 04/05/2018</vt:lpstr>
      <vt:lpstr>American Government 03/31/2017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2016-08-05T16:30:45Z</dcterms:created>
  <dcterms:modified xsi:type="dcterms:W3CDTF">2018-10-02T16:03:05Z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