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5"/>
  </p:notesMasterIdLst>
  <p:handoutMasterIdLst>
    <p:handoutMasterId r:id="rId76"/>
  </p:handoutMasterIdLst>
  <p:sldIdLst>
    <p:sldId id="264" r:id="rId3"/>
    <p:sldId id="265" r:id="rId4"/>
    <p:sldId id="266" r:id="rId5"/>
    <p:sldId id="267" r:id="rId6"/>
    <p:sldId id="271" r:id="rId7"/>
    <p:sldId id="278" r:id="rId8"/>
    <p:sldId id="381" r:id="rId9"/>
    <p:sldId id="279" r:id="rId10"/>
    <p:sldId id="280" r:id="rId11"/>
    <p:sldId id="281" r:id="rId12"/>
    <p:sldId id="282" r:id="rId13"/>
    <p:sldId id="283" r:id="rId14"/>
    <p:sldId id="284" r:id="rId15"/>
    <p:sldId id="382" r:id="rId16"/>
    <p:sldId id="383" r:id="rId17"/>
    <p:sldId id="385" r:id="rId18"/>
    <p:sldId id="384" r:id="rId19"/>
    <p:sldId id="299" r:id="rId20"/>
    <p:sldId id="295" r:id="rId21"/>
    <p:sldId id="301" r:id="rId22"/>
    <p:sldId id="302" r:id="rId23"/>
    <p:sldId id="387" r:id="rId24"/>
    <p:sldId id="388" r:id="rId25"/>
    <p:sldId id="390" r:id="rId26"/>
    <p:sldId id="391" r:id="rId27"/>
    <p:sldId id="392" r:id="rId28"/>
    <p:sldId id="389" r:id="rId29"/>
    <p:sldId id="305" r:id="rId30"/>
    <p:sldId id="393" r:id="rId31"/>
    <p:sldId id="306" r:id="rId32"/>
    <p:sldId id="311" r:id="rId33"/>
    <p:sldId id="394" r:id="rId34"/>
    <p:sldId id="395" r:id="rId35"/>
    <p:sldId id="312" r:id="rId36"/>
    <p:sldId id="316" r:id="rId37"/>
    <p:sldId id="317" r:id="rId38"/>
    <p:sldId id="320" r:id="rId39"/>
    <p:sldId id="321" r:id="rId40"/>
    <p:sldId id="323" r:id="rId41"/>
    <p:sldId id="324" r:id="rId42"/>
    <p:sldId id="325" r:id="rId43"/>
    <p:sldId id="326" r:id="rId44"/>
    <p:sldId id="327" r:id="rId45"/>
    <p:sldId id="329" r:id="rId46"/>
    <p:sldId id="331" r:id="rId47"/>
    <p:sldId id="332" r:id="rId48"/>
    <p:sldId id="396" r:id="rId49"/>
    <p:sldId id="342" r:id="rId50"/>
    <p:sldId id="344" r:id="rId51"/>
    <p:sldId id="345" r:id="rId52"/>
    <p:sldId id="397" r:id="rId53"/>
    <p:sldId id="347" r:id="rId54"/>
    <p:sldId id="348" r:id="rId55"/>
    <p:sldId id="398" r:id="rId56"/>
    <p:sldId id="399" r:id="rId57"/>
    <p:sldId id="400" r:id="rId58"/>
    <p:sldId id="401" r:id="rId59"/>
    <p:sldId id="359" r:id="rId60"/>
    <p:sldId id="361" r:id="rId61"/>
    <p:sldId id="366" r:id="rId62"/>
    <p:sldId id="369" r:id="rId63"/>
    <p:sldId id="402" r:id="rId64"/>
    <p:sldId id="372" r:id="rId65"/>
    <p:sldId id="373" r:id="rId66"/>
    <p:sldId id="374" r:id="rId67"/>
    <p:sldId id="403" r:id="rId68"/>
    <p:sldId id="376" r:id="rId69"/>
    <p:sldId id="377" r:id="rId70"/>
    <p:sldId id="378" r:id="rId71"/>
    <p:sldId id="404" r:id="rId72"/>
    <p:sldId id="379" r:id="rId73"/>
    <p:sldId id="380" r:id="rId7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64" d="100"/>
          <a:sy n="64" d="100"/>
        </p:scale>
        <p:origin x="102" y="103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11/19/2018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11/19/2018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11/19/2018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11/19/2018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11/19/2018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11/19/2018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11/19/2018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ruinhistorywebquests.wikispaces.com/Ancient+Rome+Webquest" TargetMode="External"/><Relationship Id="rId2" Type="http://schemas.openxmlformats.org/officeDocument/2006/relationships/hyperlink" Target="mailto:blalockt@weebly.com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 World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Blalock-Edwards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9/07/2018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Babylonians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 Finish Code of Hammurabi </a:t>
            </a:r>
            <a:r>
              <a:rPr lang="en-US" sz="2800" dirty="0" err="1" smtClean="0"/>
              <a:t>Webquest</a:t>
            </a:r>
            <a:endParaRPr lang="en-US" sz="2800" dirty="0" smtClean="0"/>
          </a:p>
          <a:p>
            <a:pPr lvl="1"/>
            <a:r>
              <a:rPr lang="en-US" sz="2800" dirty="0" smtClean="0"/>
              <a:t>Ancient Civilizations Research and Timeline Activity.</a:t>
            </a:r>
          </a:p>
          <a:p>
            <a:pPr lvl="1"/>
            <a:r>
              <a:rPr lang="en-US" sz="2800" dirty="0" smtClean="0"/>
              <a:t>Introduction to Ancient Egypt.</a:t>
            </a:r>
            <a:endParaRPr lang="en-US" sz="2800" dirty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web quest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3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9/07/2018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Mesopotamia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Video: From Nomads to Farmers</a:t>
            </a:r>
          </a:p>
          <a:p>
            <a:pPr lvl="1"/>
            <a:r>
              <a:rPr lang="en-US" sz="2800" dirty="0" smtClean="0"/>
              <a:t>Notes: Rise of Civilization and Mesopotamia</a:t>
            </a:r>
          </a:p>
          <a:p>
            <a:pPr lvl="1"/>
            <a:r>
              <a:rPr lang="en-US" sz="2800" dirty="0" smtClean="0"/>
              <a:t>Guns, Germs and Steel Video and Questions</a:t>
            </a:r>
            <a:endParaRPr lang="en-US" sz="2800" dirty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web quest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8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9/11/2018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Warlike Assyrians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Hook Exercise: Finding a homeland</a:t>
            </a:r>
          </a:p>
          <a:p>
            <a:pPr lvl="1"/>
            <a:r>
              <a:rPr lang="en-US" sz="2800" dirty="0" smtClean="0"/>
              <a:t>Notes: Introduction to Ancient Egypt</a:t>
            </a:r>
          </a:p>
          <a:p>
            <a:pPr lvl="1"/>
            <a:r>
              <a:rPr lang="en-US" sz="2800" dirty="0" smtClean="0"/>
              <a:t>Independent practice: Constructed Response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web quest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0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9/13/2018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Egypt: The Gift of the Nile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Egyptian </a:t>
            </a:r>
            <a:r>
              <a:rPr lang="en-US" sz="2800" dirty="0" err="1" smtClean="0"/>
              <a:t>Hyroglyphics</a:t>
            </a:r>
            <a:r>
              <a:rPr lang="en-US" sz="2800" dirty="0" smtClean="0"/>
              <a:t> activity	</a:t>
            </a:r>
          </a:p>
          <a:p>
            <a:pPr lvl="1"/>
            <a:r>
              <a:rPr lang="en-US" sz="2800" dirty="0" smtClean="0"/>
              <a:t>Introduction to project: Mummies, Pyramids, Pharaohs, Oh My!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Nile River Assignment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06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9/15/2018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Egypt: The Gift of the Nile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 to project: Mummies, Pyramids, Pharaohs, Oh My!</a:t>
            </a:r>
          </a:p>
          <a:p>
            <a:pPr lvl="1"/>
            <a:r>
              <a:rPr lang="en-US" sz="2800" dirty="0" smtClean="0"/>
              <a:t>Start Egyptian twitter, snap chat and Facebook page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Nile River Assignment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3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9/19/2018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Egyptian Contributions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 to project: Mummies, Pyramids, Pharaohs, Oh My!</a:t>
            </a:r>
          </a:p>
          <a:p>
            <a:pPr lvl="1"/>
            <a:r>
              <a:rPr lang="en-US" sz="2800" dirty="0" smtClean="0"/>
              <a:t>Start Egyptian twitter, snap chat and Facebook page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Nile River Assignment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6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Mummy on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701800"/>
            <a:ext cx="10744200" cy="4470400"/>
          </a:xfrm>
        </p:spPr>
        <p:txBody>
          <a:bodyPr/>
          <a:lstStyle/>
          <a:p>
            <a:r>
              <a:rPr lang="en-US" dirty="0"/>
              <a:t>“Mummy” </a:t>
            </a:r>
            <a:r>
              <a:rPr lang="en-US" dirty="0" smtClean="0"/>
              <a:t>on twitter(20 Pts)</a:t>
            </a:r>
          </a:p>
          <a:p>
            <a:r>
              <a:rPr lang="en-US" dirty="0" smtClean="0"/>
              <a:t>Creative Title</a:t>
            </a:r>
          </a:p>
          <a:p>
            <a:r>
              <a:rPr lang="en-US" dirty="0" smtClean="0"/>
              <a:t> Two </a:t>
            </a:r>
            <a:r>
              <a:rPr lang="en-US" dirty="0"/>
              <a:t>“Pictures” of the mummification process </a:t>
            </a:r>
            <a:endParaRPr lang="en-US" dirty="0" smtClean="0"/>
          </a:p>
          <a:p>
            <a:r>
              <a:rPr lang="en-US" dirty="0" smtClean="0"/>
              <a:t>Accurately </a:t>
            </a:r>
            <a:r>
              <a:rPr lang="en-US" dirty="0"/>
              <a:t>and specifically “Hashtag” the diagrams </a:t>
            </a:r>
            <a:endParaRPr lang="en-US" dirty="0" smtClean="0"/>
          </a:p>
          <a:p>
            <a:r>
              <a:rPr lang="en-US" dirty="0" smtClean="0"/>
              <a:t>Neatness </a:t>
            </a:r>
            <a:r>
              <a:rPr lang="en-US" dirty="0"/>
              <a:t>and creativity</a:t>
            </a:r>
          </a:p>
        </p:txBody>
      </p:sp>
    </p:spTree>
    <p:extLst>
      <p:ext uri="{BB962C8B-B14F-4D97-AF65-F5344CB8AC3E}">
        <p14:creationId xmlns:p14="http://schemas.microsoft.com/office/powerpoint/2010/main" val="33510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9/18/2018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Egyptian Contributions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 to project: Mummies, Pyramids, Pharaohs, Oh My!</a:t>
            </a:r>
          </a:p>
          <a:p>
            <a:pPr lvl="1"/>
            <a:r>
              <a:rPr lang="en-US" sz="2800" dirty="0" smtClean="0"/>
              <a:t>Start Egyptian twitter, snap chat and Facebook page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Turn in Nile River Assignment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53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10/04/2018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Egypt Quiz	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Egyptian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Egypt Review</a:t>
            </a:r>
          </a:p>
          <a:p>
            <a:pPr lvl="1"/>
            <a:r>
              <a:rPr lang="en-US" sz="2800" dirty="0" smtClean="0"/>
              <a:t>Egypt: Engineering an Empire</a:t>
            </a:r>
          </a:p>
          <a:p>
            <a:pPr lvl="1"/>
            <a:r>
              <a:rPr lang="en-US" sz="2800" dirty="0" smtClean="0"/>
              <a:t>Activity: The Persian empire web quest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Study For Test</a:t>
            </a:r>
          </a:p>
          <a:p>
            <a:pPr lvl="2"/>
            <a:r>
              <a:rPr lang="en-US" sz="2600" smtClean="0"/>
              <a:t>Test Monday!</a:t>
            </a:r>
            <a:endParaRPr lang="en-US" sz="26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4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10/08/2018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Do Now:</a:t>
            </a:r>
          </a:p>
          <a:p>
            <a:pPr lvl="1"/>
            <a:r>
              <a:rPr lang="en-US" sz="2800" dirty="0" smtClean="0"/>
              <a:t>5 min to study</a:t>
            </a:r>
          </a:p>
          <a:p>
            <a:pPr lvl="1"/>
            <a:r>
              <a:rPr lang="en-US" sz="2800" smtClean="0"/>
              <a:t>714416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Objective:</a:t>
            </a:r>
          </a:p>
          <a:p>
            <a:pPr lvl="1"/>
            <a:r>
              <a:rPr lang="en-US" sz="2800" dirty="0" smtClean="0"/>
              <a:t>I will understand how the first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13412" y="1295400"/>
            <a:ext cx="6475413" cy="5562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Agenda:	</a:t>
            </a:r>
          </a:p>
          <a:p>
            <a:pPr lvl="1"/>
            <a:r>
              <a:rPr lang="en-US" sz="2800" dirty="0" smtClean="0"/>
              <a:t>Test: First Civilizations</a:t>
            </a:r>
          </a:p>
          <a:p>
            <a:pPr lvl="1"/>
            <a:r>
              <a:rPr lang="en-US" sz="2800" dirty="0" smtClean="0"/>
              <a:t>Scavenger Hunt: Mesoamerica</a:t>
            </a:r>
          </a:p>
          <a:p>
            <a:pPr lvl="2"/>
            <a:r>
              <a:rPr lang="en-US" sz="2600" dirty="0" smtClean="0"/>
              <a:t>After your test, go to my web page </a:t>
            </a:r>
            <a:r>
              <a:rPr lang="en-US" sz="2600" u="sng" dirty="0" smtClean="0"/>
              <a:t>blalockt.weebly.com </a:t>
            </a:r>
            <a:r>
              <a:rPr lang="en-US" sz="2600" dirty="0" smtClean="0"/>
              <a:t>and click on Mesoamerica scavenger hunt. Use this to click on sites. Answer questions on a separate sheet of paper</a:t>
            </a:r>
          </a:p>
          <a:p>
            <a:r>
              <a:rPr lang="en-US" sz="2800" b="1" dirty="0" smtClean="0"/>
              <a:t>Homework:</a:t>
            </a:r>
          </a:p>
          <a:p>
            <a:pPr lvl="1"/>
            <a:r>
              <a:rPr lang="en-US" sz="2800" dirty="0" smtClean="0"/>
              <a:t>Finish Scavenger Hunt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7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8/10/2018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447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Find your seat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goals and procedures of this class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447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</a:t>
            </a:r>
          </a:p>
          <a:p>
            <a:pPr lvl="1"/>
            <a:r>
              <a:rPr lang="en-US" sz="2800" dirty="0" smtClean="0"/>
              <a:t>Syllabus</a:t>
            </a:r>
          </a:p>
          <a:p>
            <a:pPr lvl="1"/>
            <a:r>
              <a:rPr lang="en-US" sz="2800" dirty="0" smtClean="0"/>
              <a:t>School goals and expectations</a:t>
            </a:r>
          </a:p>
          <a:p>
            <a:pPr lvl="1"/>
            <a:r>
              <a:rPr lang="en-US" sz="2800" dirty="0" smtClean="0"/>
              <a:t>Why study history?</a:t>
            </a:r>
          </a:p>
          <a:p>
            <a:pPr lvl="1"/>
            <a:r>
              <a:rPr lang="en-US" sz="2800" dirty="0" smtClean="0"/>
              <a:t>All about you activity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Have syllabus signed by parent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3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10/09/2018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Create three multiple choice test questions you believe will be on the test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Egyptian, Persian and   Hebrew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Chapter 2 Assessment </a:t>
            </a:r>
            <a:r>
              <a:rPr lang="en-US" sz="2800" dirty="0" err="1" smtClean="0"/>
              <a:t>Pg</a:t>
            </a:r>
            <a:r>
              <a:rPr lang="en-US" sz="2800" dirty="0" smtClean="0"/>
              <a:t> 66</a:t>
            </a:r>
          </a:p>
          <a:p>
            <a:pPr lvl="2"/>
            <a:r>
              <a:rPr lang="en-US" sz="2600" dirty="0" smtClean="0"/>
              <a:t>Do questions 4,9,15,18,20,21,22,24</a:t>
            </a:r>
          </a:p>
          <a:p>
            <a:pPr lvl="2"/>
            <a:r>
              <a:rPr lang="en-US" sz="2600" dirty="0" err="1" smtClean="0"/>
              <a:t>Kahoot</a:t>
            </a:r>
            <a:r>
              <a:rPr lang="en-US" sz="2600" dirty="0" smtClean="0"/>
              <a:t> Review Game</a:t>
            </a: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Test next class period!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10/10/2018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How did Native American Civilizations Flourish?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Mayan, Aztecs and Incas</a:t>
            </a:r>
          </a:p>
          <a:p>
            <a:pPr lvl="1"/>
            <a:r>
              <a:rPr lang="en-US" sz="2800" dirty="0" smtClean="0"/>
              <a:t>Video clip</a:t>
            </a:r>
          </a:p>
          <a:p>
            <a:pPr lvl="1"/>
            <a:r>
              <a:rPr lang="en-US" sz="2800" dirty="0" err="1" smtClean="0"/>
              <a:t>Meso</a:t>
            </a:r>
            <a:r>
              <a:rPr lang="en-US" sz="2800" dirty="0" smtClean="0"/>
              <a:t> American Map</a:t>
            </a:r>
            <a:endParaRPr lang="en-US" sz="40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err="1" smtClean="0"/>
              <a:t>Mesoameria</a:t>
            </a:r>
            <a:r>
              <a:rPr lang="en-US" sz="2800" dirty="0" smtClean="0"/>
              <a:t> Handout</a:t>
            </a:r>
          </a:p>
          <a:p>
            <a:pPr lvl="2"/>
            <a:r>
              <a:rPr lang="en-US" sz="2600" dirty="0" smtClean="0"/>
              <a:t>Due Tuesday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17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10/18/2018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Mayan Civilization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Incas</a:t>
            </a:r>
          </a:p>
          <a:p>
            <a:pPr lvl="1"/>
            <a:r>
              <a:rPr lang="en-US" sz="2800" dirty="0" smtClean="0"/>
              <a:t>Video clip over Inca Civilization</a:t>
            </a:r>
          </a:p>
          <a:p>
            <a:pPr lvl="1"/>
            <a:r>
              <a:rPr lang="en-US" sz="2800" dirty="0" smtClean="0"/>
              <a:t>Video: Mankind, The Story of All of Us with guided questions.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Mesoamerican civilization assignment due Tuesday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10/24/2018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Aztec Civilization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Incas</a:t>
            </a:r>
          </a:p>
          <a:p>
            <a:pPr lvl="1"/>
            <a:r>
              <a:rPr lang="en-US" sz="2800" dirty="0" smtClean="0"/>
              <a:t>Video clip over Inca Civilization</a:t>
            </a:r>
          </a:p>
          <a:p>
            <a:pPr lvl="1"/>
            <a:r>
              <a:rPr lang="en-US" sz="2800" dirty="0" smtClean="0"/>
              <a:t>Inca Activity</a:t>
            </a:r>
            <a:endParaRPr lang="en-US" sz="4000" dirty="0" smtClean="0"/>
          </a:p>
          <a:p>
            <a:pPr lvl="1"/>
            <a:r>
              <a:rPr lang="en-US" sz="2800" dirty="0" smtClean="0"/>
              <a:t>Inca: Engineering an Empire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Finish Scavenger Hunt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4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10/25/2018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 Civilization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Early Americans</a:t>
            </a:r>
          </a:p>
          <a:p>
            <a:pPr lvl="1"/>
            <a:r>
              <a:rPr lang="en-US" sz="2800" dirty="0" smtClean="0"/>
              <a:t>Mesoamerica Tic Tac Toe Group Assignment</a:t>
            </a:r>
            <a:endParaRPr lang="en-US" sz="40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Finish Scavenger Hunt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6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10/26/2018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 Aztec Civilization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Video: Aztecs Engineering and Empire</a:t>
            </a:r>
          </a:p>
          <a:p>
            <a:pPr lvl="1"/>
            <a:r>
              <a:rPr lang="en-US" sz="2800" dirty="0" smtClean="0"/>
              <a:t>Mesoamerica Tic Tac Toe Group Assignment</a:t>
            </a:r>
            <a:endParaRPr lang="en-US" sz="40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Finish Scavenger Hunt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10/23/2018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 Act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Mesoamerican civilization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Video: </a:t>
            </a:r>
            <a:r>
              <a:rPr lang="en-US" sz="2800" dirty="0" err="1" smtClean="0"/>
              <a:t>Mandkind</a:t>
            </a:r>
            <a:r>
              <a:rPr lang="en-US" sz="2800" dirty="0" smtClean="0"/>
              <a:t>/Africa</a:t>
            </a:r>
          </a:p>
          <a:p>
            <a:pPr lvl="1"/>
            <a:r>
              <a:rPr lang="en-US" sz="2800" dirty="0" smtClean="0"/>
              <a:t>Notes: Intro to Ancient Africa</a:t>
            </a:r>
          </a:p>
          <a:p>
            <a:pPr lvl="1"/>
            <a:r>
              <a:rPr lang="en-US" sz="2800" dirty="0" smtClean="0"/>
              <a:t>Geography of Ancient Africa</a:t>
            </a:r>
          </a:p>
          <a:p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Read Chapter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1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17309" y="0"/>
            <a:ext cx="10157354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234903" cy="4470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" y="76200"/>
            <a:ext cx="11734800" cy="678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4724400"/>
            <a:ext cx="6019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10/24/2018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Africa KWL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African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Chris Tucker in Africa</a:t>
            </a:r>
          </a:p>
          <a:p>
            <a:pPr lvl="1"/>
            <a:r>
              <a:rPr lang="en-US" sz="2800" dirty="0" smtClean="0"/>
              <a:t>Notes: Introduction to Ancient Africa</a:t>
            </a:r>
          </a:p>
          <a:p>
            <a:pPr lvl="1"/>
            <a:r>
              <a:rPr lang="en-US" sz="2800" dirty="0" smtClean="0"/>
              <a:t>Review Geography of Africa: Map exercise</a:t>
            </a:r>
          </a:p>
          <a:p>
            <a:pPr lvl="1"/>
            <a:r>
              <a:rPr lang="en-US" sz="2800" dirty="0" smtClean="0"/>
              <a:t>Video: Africa a history denied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Africa Packet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7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Who is King </a:t>
            </a:r>
            <a:r>
              <a:rPr lang="en-US" sz="2800" dirty="0" err="1" smtClean="0"/>
              <a:t>Taharqa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African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Project Workday: African Civilization Presentation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Africa Packet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8/14/2018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447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Find the Continents and Oceans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between history and prehistory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447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Why Study History?</a:t>
            </a:r>
          </a:p>
          <a:p>
            <a:pPr lvl="1"/>
            <a:r>
              <a:rPr lang="en-US" sz="2800" dirty="0" smtClean="0"/>
              <a:t>Prehistory Notes</a:t>
            </a:r>
          </a:p>
          <a:p>
            <a:pPr lvl="1"/>
            <a:r>
              <a:rPr lang="en-US" sz="2800" dirty="0" smtClean="0"/>
              <a:t>Archeologist Activity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Have syllabus signed by parent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47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11/6/2017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Mansa Musa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African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African Civilization Crossword</a:t>
            </a:r>
          </a:p>
          <a:p>
            <a:pPr lvl="1"/>
            <a:r>
              <a:rPr lang="en-US" sz="2800" dirty="0" smtClean="0"/>
              <a:t>Constructed Response questions</a:t>
            </a:r>
          </a:p>
          <a:p>
            <a:pPr lvl="1"/>
            <a:r>
              <a:rPr lang="en-US" sz="2800" dirty="0" smtClean="0"/>
              <a:t>Video: Africa a history denied</a:t>
            </a:r>
          </a:p>
          <a:p>
            <a:r>
              <a:rPr lang="en-US" sz="2800" dirty="0" smtClean="0"/>
              <a:t>Homework: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0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11/08/2018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King </a:t>
            </a:r>
            <a:r>
              <a:rPr lang="en-US" sz="2800" dirty="0" err="1" smtClean="0"/>
              <a:t>Taharqua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system of apartheid in South Africa.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Apartheid in South Africa</a:t>
            </a:r>
          </a:p>
          <a:p>
            <a:pPr lvl="1"/>
            <a:r>
              <a:rPr lang="en-US" sz="2800" dirty="0" err="1" smtClean="0"/>
              <a:t>Sarafina</a:t>
            </a:r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Apartheid in South Africa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11/14/2018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King </a:t>
            </a:r>
            <a:r>
              <a:rPr lang="en-US" sz="2800" dirty="0" err="1" smtClean="0"/>
              <a:t>Taharqua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African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Apartheid in South Africa</a:t>
            </a:r>
          </a:p>
          <a:p>
            <a:pPr lvl="1"/>
            <a:r>
              <a:rPr lang="en-US" sz="2800" dirty="0" err="1" smtClean="0"/>
              <a:t>Sarafina</a:t>
            </a:r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Apartheid in South Africa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96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11/16/2018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Who is </a:t>
            </a:r>
            <a:r>
              <a:rPr lang="en-US" sz="2800" smtClean="0"/>
              <a:t>Nelson Mandela?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system of apartheid in South Africa.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Cooperative Learning Activity: Apartheid-Era DBQ</a:t>
            </a:r>
          </a:p>
          <a:p>
            <a:pPr lvl="1"/>
            <a:r>
              <a:rPr lang="en-US" sz="2800" dirty="0" smtClean="0"/>
              <a:t>Independent Practice: South Africa DBQ Speech</a:t>
            </a:r>
          </a:p>
          <a:p>
            <a:pPr lvl="1"/>
            <a:r>
              <a:rPr lang="en-US" sz="2800" dirty="0" smtClean="0"/>
              <a:t>Video: </a:t>
            </a:r>
            <a:r>
              <a:rPr lang="en-US" sz="2800" dirty="0" err="1" smtClean="0"/>
              <a:t>Sarafina</a:t>
            </a: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Test Next Week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7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11/27/2018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Create Three Multiple Choice Questions From Your Study Guide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the African civilizations developed.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Africa and Mesoamerica Test</a:t>
            </a:r>
          </a:p>
          <a:p>
            <a:pPr lvl="1"/>
            <a:r>
              <a:rPr lang="en-US" sz="2800" dirty="0" smtClean="0"/>
              <a:t>Ancient Greece Scavenger Hunt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Have a Good Holiday Break!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1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11/29/2018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Kwl chart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Introduction to Ancient Greece: Notes</a:t>
            </a:r>
          </a:p>
          <a:p>
            <a:pPr lvl="1"/>
            <a:r>
              <a:rPr lang="en-US" sz="2800" dirty="0" smtClean="0"/>
              <a:t>Greece: A moment in excellence</a:t>
            </a:r>
          </a:p>
          <a:p>
            <a:pPr lvl="1"/>
            <a:r>
              <a:rPr lang="en-US" sz="2800" dirty="0" smtClean="0"/>
              <a:t>Trial of Socrates</a:t>
            </a:r>
          </a:p>
          <a:p>
            <a:r>
              <a:rPr lang="en-US" sz="2800" dirty="0" smtClean="0"/>
              <a:t>Homework: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45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11/30/2018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Life In Athens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Introduction to Ancient Greece: Notes</a:t>
            </a:r>
          </a:p>
          <a:p>
            <a:pPr lvl="1"/>
            <a:r>
              <a:rPr lang="en-US" sz="2800" dirty="0" smtClean="0"/>
              <a:t>Ancient Greece Learning Stations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Geography of Ancient Greece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36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12/04/2018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Life in Sparta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Trial of Socrates</a:t>
            </a:r>
          </a:p>
          <a:p>
            <a:pPr lvl="1"/>
            <a:r>
              <a:rPr lang="en-US" sz="2800" dirty="0" smtClean="0"/>
              <a:t>Geography of Ancient Greece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Democracy in Greece</a:t>
            </a:r>
          </a:p>
        </p:txBody>
      </p:sp>
    </p:spTree>
    <p:extLst>
      <p:ext uri="{BB962C8B-B14F-4D97-AF65-F5344CB8AC3E}">
        <p14:creationId xmlns:p14="http://schemas.microsoft.com/office/powerpoint/2010/main" val="1182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12/05/2018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Greece’s Golden Age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Alexander the Great</a:t>
            </a:r>
          </a:p>
          <a:p>
            <a:pPr lvl="1"/>
            <a:r>
              <a:rPr lang="en-US" sz="2800" dirty="0" smtClean="0"/>
              <a:t>Constructed Response Question</a:t>
            </a:r>
          </a:p>
          <a:p>
            <a:pPr lvl="1"/>
            <a:r>
              <a:rPr lang="en-US" sz="2800" dirty="0" err="1" smtClean="0"/>
              <a:t>Madea</a:t>
            </a:r>
            <a:r>
              <a:rPr lang="en-US" sz="2800" dirty="0" smtClean="0"/>
              <a:t> Essay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Democracy in Greece</a:t>
            </a:r>
          </a:p>
        </p:txBody>
      </p:sp>
    </p:spTree>
    <p:extLst>
      <p:ext uri="{BB962C8B-B14F-4D97-AF65-F5344CB8AC3E}">
        <p14:creationId xmlns:p14="http://schemas.microsoft.com/office/powerpoint/2010/main" val="27379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12/07/2018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Greece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Greece a moment in </a:t>
            </a:r>
            <a:r>
              <a:rPr lang="en-US" sz="2800" dirty="0" err="1" smtClean="0"/>
              <a:t>exellance</a:t>
            </a:r>
            <a:endParaRPr lang="en-US" sz="2800" dirty="0" smtClean="0"/>
          </a:p>
          <a:p>
            <a:pPr lvl="1"/>
            <a:r>
              <a:rPr lang="en-US" sz="2800" dirty="0" smtClean="0"/>
              <a:t>Rome: Engineering an empire</a:t>
            </a:r>
          </a:p>
          <a:p>
            <a:pPr lvl="1"/>
            <a:r>
              <a:rPr lang="en-US" sz="2800" dirty="0" smtClean="0"/>
              <a:t>Intro: Roman Empire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The Peloponnesian war and its aftermath</a:t>
            </a:r>
          </a:p>
        </p:txBody>
      </p:sp>
    </p:spTree>
    <p:extLst>
      <p:ext uri="{BB962C8B-B14F-4D97-AF65-F5344CB8AC3E}">
        <p14:creationId xmlns:p14="http://schemas.microsoft.com/office/powerpoint/2010/main" val="27550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8/16/2018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Correct the Timeline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between history and prehistory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Prehistory Notes</a:t>
            </a:r>
          </a:p>
          <a:p>
            <a:pPr lvl="1"/>
            <a:r>
              <a:rPr lang="en-US" sz="2800" dirty="0" smtClean="0"/>
              <a:t>Archeologist Activity</a:t>
            </a:r>
            <a:endParaRPr lang="en-US" sz="2800" dirty="0"/>
          </a:p>
          <a:p>
            <a:pPr lvl="1"/>
            <a:r>
              <a:rPr lang="en-US" sz="2800" dirty="0" smtClean="0"/>
              <a:t>Discovery of Lucy</a:t>
            </a:r>
          </a:p>
          <a:p>
            <a:pPr lvl="1"/>
            <a:r>
              <a:rPr lang="en-US" sz="2800" dirty="0" smtClean="0"/>
              <a:t>Introduction to project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Earliest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0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12/13/2018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Greek Life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Final Study Guide</a:t>
            </a:r>
          </a:p>
          <a:p>
            <a:pPr lvl="1"/>
            <a:r>
              <a:rPr lang="en-US" sz="2800" dirty="0" smtClean="0"/>
              <a:t>Final Review Game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Use Study Guide to Study for Final Exam</a:t>
            </a:r>
          </a:p>
        </p:txBody>
      </p:sp>
    </p:spTree>
    <p:extLst>
      <p:ext uri="{BB962C8B-B14F-4D97-AF65-F5344CB8AC3E}">
        <p14:creationId xmlns:p14="http://schemas.microsoft.com/office/powerpoint/2010/main" val="13955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12/12/2018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Map Moment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Finish Final Study Guide</a:t>
            </a:r>
          </a:p>
          <a:p>
            <a:pPr lvl="1"/>
            <a:r>
              <a:rPr lang="en-US" sz="2800" dirty="0" smtClean="0"/>
              <a:t>Final Review Game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Use Study Guide to Study for Final Exam</a:t>
            </a:r>
          </a:p>
        </p:txBody>
      </p:sp>
    </p:spTree>
    <p:extLst>
      <p:ext uri="{BB962C8B-B14F-4D97-AF65-F5344CB8AC3E}">
        <p14:creationId xmlns:p14="http://schemas.microsoft.com/office/powerpoint/2010/main" val="24553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12/13/2018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Map Moment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Greek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Finish Final Study Guide</a:t>
            </a:r>
          </a:p>
          <a:p>
            <a:pPr lvl="1"/>
            <a:r>
              <a:rPr lang="en-US" sz="2800" dirty="0" smtClean="0"/>
              <a:t>Final Review Game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Use Study Guide to Study for Final Exam</a:t>
            </a:r>
          </a:p>
        </p:txBody>
      </p:sp>
    </p:spTree>
    <p:extLst>
      <p:ext uri="{BB962C8B-B14F-4D97-AF65-F5344CB8AC3E}">
        <p14:creationId xmlns:p14="http://schemas.microsoft.com/office/powerpoint/2010/main" val="22881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1/24/2019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Vestal Virgins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I will be able to describe how Roman society changed the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Horrible Histories Clip</a:t>
            </a:r>
          </a:p>
          <a:p>
            <a:pPr lvl="1"/>
            <a:r>
              <a:rPr lang="en-US" sz="2800" dirty="0" smtClean="0"/>
              <a:t>Ancient Rome: Geography and Early Republic</a:t>
            </a:r>
          </a:p>
          <a:p>
            <a:pPr lvl="1"/>
            <a:r>
              <a:rPr lang="en-US" sz="2800" dirty="0" smtClean="0"/>
              <a:t>Rome: Engineering an Empire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 today</a:t>
            </a:r>
          </a:p>
        </p:txBody>
      </p:sp>
    </p:spTree>
    <p:extLst>
      <p:ext uri="{BB962C8B-B14F-4D97-AF65-F5344CB8AC3E}">
        <p14:creationId xmlns:p14="http://schemas.microsoft.com/office/powerpoint/2010/main" val="39607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 Empire Web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311103" cy="4470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Go through my web page and </a:t>
            </a:r>
            <a:r>
              <a:rPr lang="en-US" sz="2800" dirty="0" smtClean="0"/>
              <a:t>click on World history page, then click </a:t>
            </a:r>
            <a:r>
              <a:rPr lang="en-US" sz="2800" dirty="0"/>
              <a:t>on Roman empire </a:t>
            </a:r>
            <a:r>
              <a:rPr lang="en-US" sz="2800" dirty="0" smtClean="0"/>
              <a:t>web quest.</a:t>
            </a:r>
            <a:endParaRPr lang="en-US" sz="2800" dirty="0"/>
          </a:p>
          <a:p>
            <a:pPr lvl="1"/>
            <a:r>
              <a:rPr lang="en-US" sz="2800" dirty="0" smtClean="0">
                <a:hlinkClick r:id="rId2"/>
              </a:rPr>
              <a:t>Blalockt.weebly.com</a:t>
            </a:r>
            <a:endParaRPr lang="en-US" sz="2800" dirty="0"/>
          </a:p>
          <a:p>
            <a:pPr marL="426645" lvl="1" indent="0">
              <a:buNone/>
            </a:pPr>
            <a:r>
              <a:rPr lang="en-US" sz="2800" dirty="0"/>
              <a:t>   or go directly to </a:t>
            </a:r>
            <a:r>
              <a:rPr lang="en-US" sz="2800" dirty="0" smtClean="0"/>
              <a:t>site</a:t>
            </a:r>
            <a:endParaRPr lang="en-US" sz="2800" dirty="0"/>
          </a:p>
          <a:p>
            <a:pPr lvl="1"/>
            <a:r>
              <a:rPr lang="en-US" sz="2800" dirty="0">
                <a:hlinkClick r:id="rId3"/>
              </a:rPr>
              <a:t>https://bruinhistorywebquests.wikispaces.com/Ancient+Rome+Webquest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1/26/2019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Rome and the Rise of Christianity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Christianity Changed the Roman Empire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Video Clip: Jesus and The Roman Empire</a:t>
            </a:r>
          </a:p>
          <a:p>
            <a:pPr lvl="1"/>
            <a:r>
              <a:rPr lang="en-US" sz="2800" dirty="0" smtClean="0"/>
              <a:t>Notes: Rome and the Rise of Christianity</a:t>
            </a:r>
          </a:p>
          <a:p>
            <a:pPr lvl="1"/>
            <a:r>
              <a:rPr lang="en-US" sz="2800" dirty="0" smtClean="0"/>
              <a:t>Guided Reading activity: The Republic vs. The Empire</a:t>
            </a:r>
          </a:p>
          <a:p>
            <a:pPr lvl="1"/>
            <a:r>
              <a:rPr lang="en-US" sz="2800" dirty="0" smtClean="0"/>
              <a:t>Engineering an Empire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Timeline</a:t>
            </a:r>
          </a:p>
        </p:txBody>
      </p:sp>
    </p:spTree>
    <p:extLst>
      <p:ext uri="{BB962C8B-B14F-4D97-AF65-F5344CB8AC3E}">
        <p14:creationId xmlns:p14="http://schemas.microsoft.com/office/powerpoint/2010/main" val="24138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1/30/2019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Roman State: How did the Twelve Tables define Rome.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Roman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Finishing Engineering an Empire</a:t>
            </a:r>
          </a:p>
          <a:p>
            <a:pPr lvl="1"/>
            <a:r>
              <a:rPr lang="en-US" sz="2800" dirty="0" smtClean="0"/>
              <a:t>Enrichment Activity: Comparing The Roman Empire to our Government</a:t>
            </a:r>
          </a:p>
          <a:p>
            <a:pPr lvl="1"/>
            <a:r>
              <a:rPr lang="en-US" sz="2800" dirty="0" smtClean="0"/>
              <a:t>Roman Empire study guide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 today</a:t>
            </a:r>
          </a:p>
        </p:txBody>
      </p:sp>
    </p:spTree>
    <p:extLst>
      <p:ext uri="{BB962C8B-B14F-4D97-AF65-F5344CB8AC3E}">
        <p14:creationId xmlns:p14="http://schemas.microsoft.com/office/powerpoint/2010/main" val="369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2/01/2018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How did the Roman Empire fall?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Roman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Video Pompeii</a:t>
            </a:r>
          </a:p>
          <a:p>
            <a:pPr lvl="1"/>
            <a:r>
              <a:rPr lang="en-US" sz="2800" dirty="0" smtClean="0"/>
              <a:t>Roman Empire study guide</a:t>
            </a:r>
          </a:p>
          <a:p>
            <a:pPr lvl="1"/>
            <a:r>
              <a:rPr lang="en-US" sz="2800" dirty="0" smtClean="0"/>
              <a:t>Quizlet Review: Log in and complete following</a:t>
            </a:r>
          </a:p>
          <a:p>
            <a:pPr lvl="2"/>
            <a:r>
              <a:rPr lang="en-US" sz="2600" dirty="0" smtClean="0"/>
              <a:t>Learn, Match and Test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</a:p>
        </p:txBody>
      </p:sp>
    </p:spTree>
    <p:extLst>
      <p:ext uri="{BB962C8B-B14F-4D97-AF65-F5344CB8AC3E}">
        <p14:creationId xmlns:p14="http://schemas.microsoft.com/office/powerpoint/2010/main" val="41512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2/5/2018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5 min to study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Roman society changed the world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992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Test Roman Empire</a:t>
            </a:r>
          </a:p>
          <a:p>
            <a:pPr lvl="1"/>
            <a:r>
              <a:rPr lang="en-US" sz="2800" dirty="0" smtClean="0"/>
              <a:t>World Religions Scavenger hunt</a:t>
            </a:r>
          </a:p>
          <a:p>
            <a:pPr lvl="1"/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(275339)</a:t>
            </a:r>
          </a:p>
          <a:p>
            <a:pPr lvl="1"/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(283887)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2333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2/7/2018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do you know about the different religions of the world </a:t>
            </a:r>
            <a:r>
              <a:rPr lang="en-US" sz="2800" dirty="0" err="1" smtClean="0"/>
              <a:t>kwl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Intro to Hinduism</a:t>
            </a:r>
          </a:p>
          <a:p>
            <a:pPr lvl="1"/>
            <a:r>
              <a:rPr lang="en-US" sz="2800" dirty="0" smtClean="0"/>
              <a:t>India map activity</a:t>
            </a:r>
          </a:p>
          <a:p>
            <a:pPr lvl="1"/>
            <a:r>
              <a:rPr lang="en-US" sz="2800" dirty="0" smtClean="0"/>
              <a:t>Hinduism Practices and God Activity</a:t>
            </a:r>
          </a:p>
          <a:p>
            <a:pPr lvl="1"/>
            <a:r>
              <a:rPr lang="en-US" sz="2800" dirty="0" smtClean="0"/>
              <a:t>Intro to project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Start on Religion chart</a:t>
            </a:r>
          </a:p>
        </p:txBody>
      </p:sp>
    </p:spTree>
    <p:extLst>
      <p:ext uri="{BB962C8B-B14F-4D97-AF65-F5344CB8AC3E}">
        <p14:creationId xmlns:p14="http://schemas.microsoft.com/office/powerpoint/2010/main" val="20983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8/29/2018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Mesopotamia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Paleolithic age and the Neolithic Revolution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Emergence of civilization</a:t>
            </a:r>
          </a:p>
          <a:p>
            <a:pPr lvl="1"/>
            <a:r>
              <a:rPr lang="en-US" sz="2800" dirty="0" smtClean="0"/>
              <a:t>Video: From Nomads to Farmers</a:t>
            </a:r>
          </a:p>
          <a:p>
            <a:pPr lvl="1"/>
            <a:r>
              <a:rPr lang="en-US" sz="2800" dirty="0" smtClean="0"/>
              <a:t>Independent Practice: Dawn of Civilization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blalockt@jenningsk12.org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4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2/9/2018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Hinduism?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Comparison of Hinduism and Buddhism</a:t>
            </a:r>
          </a:p>
          <a:p>
            <a:pPr lvl="1"/>
            <a:r>
              <a:rPr lang="en-US" sz="2800" dirty="0" smtClean="0"/>
              <a:t>Hinduism Practices and Gods Stations</a:t>
            </a:r>
          </a:p>
          <a:p>
            <a:pPr lvl="1"/>
            <a:r>
              <a:rPr lang="en-US" sz="2800" dirty="0" smtClean="0"/>
              <a:t>Buddhism and Hinduism Constructed Response Questions</a:t>
            </a:r>
            <a:endParaRPr lang="en-US" sz="26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8371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2/13/2018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Hinduism?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Hinduism Practices and Gods Stations</a:t>
            </a:r>
          </a:p>
          <a:p>
            <a:pPr lvl="1"/>
            <a:r>
              <a:rPr lang="en-US" sz="2800" dirty="0" smtClean="0"/>
              <a:t>Buddhism and Hinduism Constructed Response Questions</a:t>
            </a:r>
            <a:endParaRPr lang="en-US" sz="26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2735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2/15/2018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Judaism?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Guided Notes: Intro to </a:t>
            </a:r>
            <a:r>
              <a:rPr lang="en-US" sz="2800" dirty="0" err="1" smtClean="0"/>
              <a:t>Judasim</a:t>
            </a:r>
            <a:endParaRPr lang="en-US" sz="2800" dirty="0" smtClean="0"/>
          </a:p>
          <a:p>
            <a:pPr lvl="1"/>
            <a:r>
              <a:rPr lang="en-US" sz="2800" dirty="0" smtClean="0"/>
              <a:t>Ancient Hebrews Activity: </a:t>
            </a:r>
            <a:r>
              <a:rPr lang="en-US" sz="2800" dirty="0" err="1" smtClean="0"/>
              <a:t>Yahwh</a:t>
            </a:r>
            <a:r>
              <a:rPr lang="en-US" sz="2800" dirty="0" smtClean="0"/>
              <a:t> and his relationship with the Hebrews </a:t>
            </a:r>
            <a:r>
              <a:rPr lang="en-US" sz="2800" dirty="0" err="1" smtClean="0"/>
              <a:t>Pg</a:t>
            </a:r>
            <a:r>
              <a:rPr lang="en-US" sz="2800" dirty="0" smtClean="0"/>
              <a:t> 8,10 and 11</a:t>
            </a:r>
          </a:p>
          <a:p>
            <a:pPr lvl="1"/>
            <a:r>
              <a:rPr lang="en-US" sz="2800" dirty="0" smtClean="0"/>
              <a:t>The Ten Commands Chart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What is Judaism Reading </a:t>
            </a:r>
          </a:p>
        </p:txBody>
      </p:sp>
    </p:spTree>
    <p:extLst>
      <p:ext uri="{BB962C8B-B14F-4D97-AF65-F5344CB8AC3E}">
        <p14:creationId xmlns:p14="http://schemas.microsoft.com/office/powerpoint/2010/main" val="29126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2/21/2018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How does the Ten Commandments impact modern laws?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4519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Notes: The Spread of Christianity and The </a:t>
            </a:r>
            <a:br>
              <a:rPr lang="en-US" sz="2800" dirty="0" smtClean="0"/>
            </a:br>
            <a:r>
              <a:rPr lang="en-US" sz="2800" dirty="0" smtClean="0"/>
              <a:t>Rise of Islam</a:t>
            </a:r>
          </a:p>
          <a:p>
            <a:pPr lvl="1"/>
            <a:r>
              <a:rPr lang="en-US" sz="2800" dirty="0" smtClean="0"/>
              <a:t>Historical Analysis: Why did the Roman Empire Persecute Christians?</a:t>
            </a:r>
          </a:p>
          <a:p>
            <a:pPr lvl="1"/>
            <a:r>
              <a:rPr lang="en-US" sz="2800" dirty="0" smtClean="0"/>
              <a:t>World Religions Scrapbook Project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Packet</a:t>
            </a:r>
          </a:p>
        </p:txBody>
      </p:sp>
    </p:spTree>
    <p:extLst>
      <p:ext uri="{BB962C8B-B14F-4D97-AF65-F5344CB8AC3E}">
        <p14:creationId xmlns:p14="http://schemas.microsoft.com/office/powerpoint/2010/main" val="17789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2/23/2018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How has Islam impacted the world?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4519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Video: The history of Islam</a:t>
            </a:r>
          </a:p>
          <a:p>
            <a:pPr lvl="1"/>
            <a:r>
              <a:rPr lang="en-US" sz="2800" dirty="0" smtClean="0"/>
              <a:t>World Religions Scrapbook Project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Packet</a:t>
            </a:r>
          </a:p>
        </p:txBody>
      </p:sp>
    </p:spTree>
    <p:extLst>
      <p:ext uri="{BB962C8B-B14F-4D97-AF65-F5344CB8AC3E}">
        <p14:creationId xmlns:p14="http://schemas.microsoft.com/office/powerpoint/2010/main" val="27437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2/27/2018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Match the Religious activity with the correct religion.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4519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World Religions Scrapbook Project: Last day to work on scrapbook</a:t>
            </a:r>
          </a:p>
          <a:p>
            <a:pPr lvl="1"/>
            <a:r>
              <a:rPr lang="en-US" sz="2800" dirty="0" smtClean="0"/>
              <a:t>Turn in Religion Packet at end of period</a:t>
            </a:r>
          </a:p>
          <a:p>
            <a:pPr lvl="1"/>
            <a:r>
              <a:rPr lang="en-US" sz="2800" dirty="0" smtClean="0"/>
              <a:t>Share your scrapbook through google slides.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Wednesday</a:t>
            </a:r>
          </a:p>
        </p:txBody>
      </p:sp>
    </p:spTree>
    <p:extLst>
      <p:ext uri="{BB962C8B-B14F-4D97-AF65-F5344CB8AC3E}">
        <p14:creationId xmlns:p14="http://schemas.microsoft.com/office/powerpoint/2010/main" val="40832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2/28/2018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Buddhism?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4519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World Religions Scrapbook Project: Last day to work on scrapbook</a:t>
            </a:r>
          </a:p>
          <a:p>
            <a:pPr lvl="1"/>
            <a:r>
              <a:rPr lang="en-US" sz="2800" dirty="0" smtClean="0"/>
              <a:t>Turn in Religion Packet at end of period</a:t>
            </a:r>
          </a:p>
          <a:p>
            <a:pPr lvl="1"/>
            <a:r>
              <a:rPr lang="en-US" sz="2800" dirty="0" smtClean="0"/>
              <a:t>Share your scrapbook through google slides.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</a:p>
        </p:txBody>
      </p:sp>
    </p:spTree>
    <p:extLst>
      <p:ext uri="{BB962C8B-B14F-4D97-AF65-F5344CB8AC3E}">
        <p14:creationId xmlns:p14="http://schemas.microsoft.com/office/powerpoint/2010/main" val="35978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03/07/2018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Five min to study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five major religions of the world.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4519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Test Today</a:t>
            </a:r>
          </a:p>
          <a:p>
            <a:pPr lvl="1"/>
            <a:r>
              <a:rPr lang="en-US" sz="2800" dirty="0" smtClean="0"/>
              <a:t>Middle Ages Web Quest</a:t>
            </a:r>
          </a:p>
          <a:p>
            <a:pPr lvl="1"/>
            <a:r>
              <a:rPr lang="en-US" sz="4400" dirty="0"/>
              <a:t>541935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</a:t>
            </a:r>
            <a:r>
              <a:rPr lang="en-US" sz="2400" dirty="0" err="1" smtClean="0"/>
              <a:t>Webquest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47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3/9/2018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the Dark Ages?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life in Europe after the fall of the Roman Empire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Notes Intro to Dark Ages</a:t>
            </a:r>
          </a:p>
          <a:p>
            <a:pPr lvl="1"/>
            <a:r>
              <a:rPr lang="en-US" sz="2800" dirty="0" smtClean="0"/>
              <a:t>Middle ages constructed response questions</a:t>
            </a:r>
          </a:p>
          <a:p>
            <a:pPr lvl="1"/>
            <a:r>
              <a:rPr lang="en-US" sz="2800" dirty="0" smtClean="0"/>
              <a:t>Middle Ages Learning Stations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Web Quest</a:t>
            </a:r>
          </a:p>
        </p:txBody>
      </p:sp>
    </p:spTree>
    <p:extLst>
      <p:ext uri="{BB962C8B-B14F-4D97-AF65-F5344CB8AC3E}">
        <p14:creationId xmlns:p14="http://schemas.microsoft.com/office/powerpoint/2010/main" val="27480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03/15/2018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Life on the Manor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life in Europe after the fall of the Roman Empire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800" dirty="0" smtClean="0"/>
              <a:t>Royal Power grows notes and Graphic organizer: Royal power in England</a:t>
            </a:r>
          </a:p>
          <a:p>
            <a:pPr lvl="1"/>
            <a:r>
              <a:rPr lang="en-US" sz="2800" dirty="0" smtClean="0"/>
              <a:t>Activity: The Magna Carta</a:t>
            </a:r>
          </a:p>
          <a:p>
            <a:pPr lvl="1"/>
            <a:r>
              <a:rPr lang="en-US" sz="2800" dirty="0" smtClean="0"/>
              <a:t>Project: Magana Carta Storyboard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Middle Ages Packet</a:t>
            </a:r>
          </a:p>
        </p:txBody>
      </p:sp>
    </p:spTree>
    <p:extLst>
      <p:ext uri="{BB962C8B-B14F-4D97-AF65-F5344CB8AC3E}">
        <p14:creationId xmlns:p14="http://schemas.microsoft.com/office/powerpoint/2010/main" val="19662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8/31/2018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Sumerians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Paleolithic age and the Neolithic Revolution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Test review and practice</a:t>
            </a:r>
          </a:p>
          <a:p>
            <a:pPr lvl="1"/>
            <a:r>
              <a:rPr lang="en-US" sz="2800" dirty="0" smtClean="0"/>
              <a:t>Chapter 1 assessment study guide</a:t>
            </a:r>
          </a:p>
          <a:p>
            <a:pPr lvl="1"/>
            <a:r>
              <a:rPr lang="en-US" sz="2800" dirty="0" smtClean="0"/>
              <a:t>Review Jeopardy</a:t>
            </a:r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The dawn of civilization</a:t>
            </a:r>
          </a:p>
          <a:p>
            <a:pPr lvl="1"/>
            <a:r>
              <a:rPr lang="en-US" sz="2800" dirty="0" smtClean="0"/>
              <a:t>Test Friday A day 9/1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0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3/21/2018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the Magna Carta?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life in Europe after the fall of the Roman Empire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``</a:t>
            </a:r>
          </a:p>
          <a:p>
            <a:pPr lvl="1"/>
            <a:r>
              <a:rPr lang="en-US" sz="2400" dirty="0" smtClean="0"/>
              <a:t>Class Project: Magna Carta Comic Strip</a:t>
            </a:r>
          </a:p>
          <a:p>
            <a:pPr lvl="1"/>
            <a:r>
              <a:rPr lang="en-US" sz="2400" dirty="0" smtClean="0"/>
              <a:t>Create your own Magna Carta assignment.</a:t>
            </a:r>
          </a:p>
          <a:p>
            <a:pPr lvl="1"/>
            <a:r>
              <a:rPr lang="en-US" sz="2400" dirty="0" smtClean="0"/>
              <a:t>Video learning: The rest of the world during the middle ages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Middle Ages Packet</a:t>
            </a:r>
          </a:p>
        </p:txBody>
      </p:sp>
    </p:spTree>
    <p:extLst>
      <p:ext uri="{BB962C8B-B14F-4D97-AF65-F5344CB8AC3E}">
        <p14:creationId xmlns:p14="http://schemas.microsoft.com/office/powerpoint/2010/main" val="18599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Renaissance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life in Europe after the fall of the Roman Empire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``</a:t>
            </a:r>
          </a:p>
          <a:p>
            <a:pPr lvl="1"/>
            <a:r>
              <a:rPr lang="en-US" sz="2400" dirty="0" smtClean="0"/>
              <a:t>Notes: Introduction to the Renaissance</a:t>
            </a:r>
          </a:p>
          <a:p>
            <a:pPr lvl="1"/>
            <a:r>
              <a:rPr lang="en-US" sz="2400" dirty="0" smtClean="0"/>
              <a:t>Guided Reading Activity</a:t>
            </a:r>
          </a:p>
          <a:p>
            <a:pPr lvl="1"/>
            <a:r>
              <a:rPr lang="en-US" sz="2400" dirty="0" smtClean="0"/>
              <a:t>Renaissance Choice Board Activity</a:t>
            </a:r>
            <a:endParaRPr lang="en-US" sz="2400" dirty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Web Quest</a:t>
            </a:r>
          </a:p>
        </p:txBody>
      </p:sp>
    </p:spTree>
    <p:extLst>
      <p:ext uri="{BB962C8B-B14F-4D97-AF65-F5344CB8AC3E}">
        <p14:creationId xmlns:p14="http://schemas.microsoft.com/office/powerpoint/2010/main" val="28309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04/6/2018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Scientific Revolution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the impact of the Renaissance on European society.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``</a:t>
            </a:r>
          </a:p>
          <a:p>
            <a:pPr lvl="1"/>
            <a:r>
              <a:rPr lang="en-US" sz="2400" dirty="0" smtClean="0"/>
              <a:t>Renaissance Choice Board Activity</a:t>
            </a:r>
          </a:p>
          <a:p>
            <a:pPr lvl="1"/>
            <a:r>
              <a:rPr lang="en-US" sz="2400" dirty="0" smtClean="0"/>
              <a:t>Notes: Protestant Reformation</a:t>
            </a:r>
          </a:p>
          <a:p>
            <a:pPr lvl="1"/>
            <a:r>
              <a:rPr lang="en-US" sz="2400" dirty="0" smtClean="0"/>
              <a:t>Constructed Response Question</a:t>
            </a:r>
            <a:endParaRPr lang="en-US" sz="2400" dirty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Review Notes</a:t>
            </a:r>
          </a:p>
        </p:txBody>
      </p:sp>
    </p:spTree>
    <p:extLst>
      <p:ext uri="{BB962C8B-B14F-4D97-AF65-F5344CB8AC3E}">
        <p14:creationId xmlns:p14="http://schemas.microsoft.com/office/powerpoint/2010/main" val="35850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04/10/2018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Renaissance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Martin Luther changed the church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``</a:t>
            </a:r>
          </a:p>
          <a:p>
            <a:pPr lvl="1"/>
            <a:r>
              <a:rPr lang="en-US" sz="2400" dirty="0" smtClean="0"/>
              <a:t>Protestant Reformation Notes</a:t>
            </a:r>
          </a:p>
          <a:p>
            <a:pPr lvl="1"/>
            <a:r>
              <a:rPr lang="en-US" sz="2400" dirty="0" smtClean="0"/>
              <a:t>Protestant Reformation Guided Reading</a:t>
            </a:r>
          </a:p>
          <a:p>
            <a:pPr lvl="1"/>
            <a:r>
              <a:rPr lang="en-US" sz="2400" dirty="0" smtClean="0"/>
              <a:t>Protestant Reformation Play</a:t>
            </a:r>
            <a:endParaRPr lang="en-US" sz="2400" dirty="0"/>
          </a:p>
          <a:p>
            <a:pPr lvl="1"/>
            <a:r>
              <a:rPr lang="en-US" sz="2800" dirty="0" smtClean="0"/>
              <a:t>Homework:</a:t>
            </a:r>
          </a:p>
          <a:p>
            <a:pPr lvl="2"/>
            <a:r>
              <a:rPr lang="en-US" sz="2200" smtClean="0"/>
              <a:t>Test Monday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4496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04/16/2018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Printing Press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western society changed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Guided Reading</a:t>
            </a:r>
          </a:p>
          <a:p>
            <a:pPr lvl="1"/>
            <a:r>
              <a:rPr lang="en-US" sz="2400" dirty="0" smtClean="0"/>
              <a:t>Renaissance Review Crossword</a:t>
            </a:r>
          </a:p>
          <a:p>
            <a:pPr lvl="1"/>
            <a:r>
              <a:rPr lang="en-US" sz="2400" dirty="0" smtClean="0"/>
              <a:t>Review: Study Guide over Renaissance and Middle Ages</a:t>
            </a:r>
            <a:endParaRPr lang="en-US" sz="2400" dirty="0"/>
          </a:p>
          <a:p>
            <a:pPr lvl="1"/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Next Week</a:t>
            </a:r>
          </a:p>
        </p:txBody>
      </p:sp>
    </p:spTree>
    <p:extLst>
      <p:ext uri="{BB962C8B-B14F-4D97-AF65-F5344CB8AC3E}">
        <p14:creationId xmlns:p14="http://schemas.microsoft.com/office/powerpoint/2010/main" val="24270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 </a:t>
            </a:r>
            <a:r>
              <a:rPr lang="en-US" dirty="0" smtClean="0"/>
              <a:t>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04/18/2018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Spanish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I will be able to describe how western society </a:t>
            </a:r>
            <a:r>
              <a:rPr lang="en-US" sz="2800" dirty="0" smtClean="0">
                <a:solidFill>
                  <a:srgbClr val="374C81"/>
                </a:solidFill>
              </a:rPr>
              <a:t>changed during the Renaissance</a:t>
            </a:r>
            <a:endParaRPr lang="en-US" sz="2800" dirty="0">
              <a:solidFill>
                <a:srgbClr val="374C8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Quizlet Review</a:t>
            </a:r>
          </a:p>
          <a:p>
            <a:pPr lvl="2"/>
            <a:r>
              <a:rPr lang="en-US" sz="2200" dirty="0" smtClean="0"/>
              <a:t>Chapter 9 and 10 and 12 </a:t>
            </a:r>
            <a:r>
              <a:rPr lang="en-US" sz="2200" dirty="0" err="1" smtClean="0"/>
              <a:t>quizlet</a:t>
            </a:r>
            <a:r>
              <a:rPr lang="en-US" sz="2200" dirty="0" smtClean="0"/>
              <a:t>. Go to my website and do learn, match and test </a:t>
            </a:r>
          </a:p>
          <a:p>
            <a:pPr marL="426645" lvl="1" indent="0">
              <a:buNone/>
            </a:pPr>
            <a:endParaRPr lang="en-US" sz="2400" dirty="0" smtClean="0"/>
          </a:p>
          <a:p>
            <a:pPr lvl="1"/>
            <a:r>
              <a:rPr lang="en-US" sz="2800" dirty="0" smtClean="0"/>
              <a:t>Homework:</a:t>
            </a:r>
          </a:p>
          <a:p>
            <a:pPr lvl="2"/>
            <a:r>
              <a:rPr lang="en-US" sz="2200" dirty="0" smtClean="0"/>
              <a:t>Test Next Class</a:t>
            </a:r>
          </a:p>
        </p:txBody>
      </p:sp>
    </p:spTree>
    <p:extLst>
      <p:ext uri="{BB962C8B-B14F-4D97-AF65-F5344CB8AC3E}">
        <p14:creationId xmlns:p14="http://schemas.microsoft.com/office/powerpoint/2010/main" val="38380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World History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04/20/2018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None	</a:t>
            </a:r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I will be able to describe how western society </a:t>
            </a:r>
            <a:r>
              <a:rPr lang="en-US" sz="2800" dirty="0" smtClean="0">
                <a:solidFill>
                  <a:srgbClr val="374C81"/>
                </a:solidFill>
              </a:rPr>
              <a:t>changed during the Renaissance</a:t>
            </a:r>
            <a:endParaRPr lang="en-US" sz="2800" dirty="0">
              <a:solidFill>
                <a:srgbClr val="374C8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Test over Chapter </a:t>
            </a:r>
            <a:r>
              <a:rPr lang="en-US" sz="2200" dirty="0" smtClean="0"/>
              <a:t>9 and 10 and 12</a:t>
            </a:r>
          </a:p>
          <a:p>
            <a:pPr lvl="1"/>
            <a:r>
              <a:rPr lang="en-US" sz="3200" dirty="0" smtClean="0"/>
              <a:t>552508</a:t>
            </a:r>
          </a:p>
          <a:p>
            <a:pPr lvl="1"/>
            <a:r>
              <a:rPr lang="en-US" sz="2200" dirty="0" smtClean="0"/>
              <a:t>Enlightenment </a:t>
            </a:r>
            <a:r>
              <a:rPr lang="en-US" sz="2200" dirty="0" err="1" smtClean="0"/>
              <a:t>Webquest</a:t>
            </a:r>
            <a:r>
              <a:rPr lang="en-US" sz="2200" dirty="0" smtClean="0"/>
              <a:t> </a:t>
            </a:r>
          </a:p>
          <a:p>
            <a:pPr marL="426645" lvl="1" indent="0">
              <a:buNone/>
            </a:pPr>
            <a:endParaRPr lang="en-US" sz="2400" dirty="0" smtClean="0"/>
          </a:p>
          <a:p>
            <a:pPr lvl="1"/>
            <a:r>
              <a:rPr lang="en-US" sz="2800" dirty="0" smtClean="0"/>
              <a:t>Homework:</a:t>
            </a:r>
          </a:p>
          <a:p>
            <a:pPr lvl="2"/>
            <a:r>
              <a:rPr lang="en-US" sz="22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0347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04/27/2018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smtClean="0"/>
              <a:t>Elizabeth 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monarchs used total power during the age of Absolutism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Elizabeth: The Golden Age with questions</a:t>
            </a:r>
          </a:p>
          <a:p>
            <a:pPr lvl="1"/>
            <a:r>
              <a:rPr lang="en-US" sz="2400" dirty="0" smtClean="0"/>
              <a:t>Age of Absolutism Notes</a:t>
            </a:r>
          </a:p>
          <a:p>
            <a:pPr lvl="1"/>
            <a:r>
              <a:rPr lang="en-US" sz="2400" dirty="0" smtClean="0"/>
              <a:t>Age of Absolutism: Monarch Resume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Chart</a:t>
            </a:r>
          </a:p>
        </p:txBody>
      </p:sp>
    </p:spTree>
    <p:extLst>
      <p:ext uri="{BB962C8B-B14F-4D97-AF65-F5344CB8AC3E}">
        <p14:creationId xmlns:p14="http://schemas.microsoft.com/office/powerpoint/2010/main" val="13848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04/18/2017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Elizabeth I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monarchs used total power during the age of Absolutism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Age of Absolutism Notes</a:t>
            </a:r>
          </a:p>
          <a:p>
            <a:pPr lvl="1"/>
            <a:r>
              <a:rPr lang="en-US" sz="2400" dirty="0" smtClean="0"/>
              <a:t>Age of Absolutism: Monarch Resume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Complete Research</a:t>
            </a:r>
          </a:p>
          <a:p>
            <a:pPr lvl="1"/>
            <a:r>
              <a:rPr lang="en-US" sz="2400" dirty="0" smtClean="0"/>
              <a:t>Test Next Week</a:t>
            </a:r>
          </a:p>
        </p:txBody>
      </p:sp>
    </p:spTree>
    <p:extLst>
      <p:ext uri="{BB962C8B-B14F-4D97-AF65-F5344CB8AC3E}">
        <p14:creationId xmlns:p14="http://schemas.microsoft.com/office/powerpoint/2010/main" val="40084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World History</a:t>
            </a:r>
            <a:br>
              <a:rPr lang="en-US" dirty="0" smtClean="0"/>
            </a:br>
            <a:r>
              <a:rPr lang="en-US" dirty="0" smtClean="0"/>
              <a:t>04/30/2018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Elizabeth I </a:t>
            </a:r>
            <a:r>
              <a:rPr lang="en-US" sz="2800" smtClean="0"/>
              <a:t>and Divine Right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monarchs used total power during the age of Absolutism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Elizabeth I Constructed Response</a:t>
            </a:r>
          </a:p>
          <a:p>
            <a:pPr lvl="1"/>
            <a:r>
              <a:rPr lang="en-US" sz="2400" dirty="0" smtClean="0"/>
              <a:t>Enlightenment Notes</a:t>
            </a:r>
          </a:p>
          <a:p>
            <a:pPr lvl="1"/>
            <a:r>
              <a:rPr lang="en-US" sz="2400" dirty="0" smtClean="0"/>
              <a:t>Enlightenment Philosophers Guided Reading</a:t>
            </a:r>
          </a:p>
          <a:p>
            <a:pPr lvl="1"/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25337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09/5/2018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Timeline Review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Paleolithic age and the Neolithic Revolution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Test </a:t>
            </a:r>
          </a:p>
          <a:p>
            <a:pPr lvl="1"/>
            <a:r>
              <a:rPr lang="en-US" sz="2800" dirty="0" smtClean="0"/>
              <a:t>Early Civilizations Web quest</a:t>
            </a:r>
            <a:endParaRPr lang="en-US" sz="2800" dirty="0"/>
          </a:p>
          <a:p>
            <a:pPr lvl="1"/>
            <a:r>
              <a:rPr lang="en-US" sz="2800" dirty="0" smtClean="0"/>
              <a:t>641556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The dawn of civilization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03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World History</a:t>
            </a:r>
            <a:br>
              <a:rPr lang="en-US" dirty="0" smtClean="0"/>
            </a:br>
            <a:r>
              <a:rPr lang="en-US" dirty="0" smtClean="0"/>
              <a:t>05/15/2018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CNN Student News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monarchs used total power during the age of Absolutism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Final Study Guide</a:t>
            </a:r>
          </a:p>
          <a:p>
            <a:pPr lvl="2"/>
            <a:r>
              <a:rPr lang="en-US" sz="3600" smtClean="0"/>
              <a:t>995515</a:t>
            </a:r>
            <a:endParaRPr lang="en-US" sz="3600" dirty="0" smtClean="0"/>
          </a:p>
          <a:p>
            <a:pPr lvl="1"/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Homework: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Study 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30003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04/27/2017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Political Thought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monarchs used total power during the age of Absolutism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	</a:t>
            </a:r>
          </a:p>
          <a:p>
            <a:pPr lvl="1"/>
            <a:r>
              <a:rPr lang="en-US" sz="2400" dirty="0" smtClean="0"/>
              <a:t>Independent practice: The Enlightenment</a:t>
            </a:r>
          </a:p>
          <a:p>
            <a:pPr lvl="1"/>
            <a:r>
              <a:rPr lang="en-US" sz="2400" dirty="0" smtClean="0"/>
              <a:t>Personal philosophy</a:t>
            </a:r>
          </a:p>
          <a:p>
            <a:pPr lvl="1"/>
            <a:r>
              <a:rPr lang="en-US" sz="2400" dirty="0" smtClean="0"/>
              <a:t>Age of Reason Video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Complete Research</a:t>
            </a:r>
          </a:p>
        </p:txBody>
      </p:sp>
    </p:spTree>
    <p:extLst>
      <p:ext uri="{BB962C8B-B14F-4D97-AF65-F5344CB8AC3E}">
        <p14:creationId xmlns:p14="http://schemas.microsoft.com/office/powerpoint/2010/main" val="15182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04747" lvl="0" indent="-304747" algn="ctr">
              <a:lnSpc>
                <a:spcPct val="95000"/>
              </a:lnSpc>
              <a:spcBef>
                <a:spcPts val="1866"/>
              </a:spcBef>
            </a:pPr>
            <a:r>
              <a:rPr lang="en-US" sz="2400" b="1" dirty="0">
                <a:solidFill>
                  <a:srgbClr val="374C81"/>
                </a:solidFill>
                <a:ea typeface="+mn-ea"/>
                <a:cs typeface="+mn-cs"/>
              </a:rPr>
              <a:t>Writing Assignment #1: Your Personal </a:t>
            </a:r>
            <a:r>
              <a:rPr lang="en-US" sz="2400" b="1" dirty="0" smtClean="0">
                <a:solidFill>
                  <a:srgbClr val="374C81"/>
                </a:solidFill>
                <a:ea typeface="+mn-ea"/>
                <a:cs typeface="+mn-cs"/>
              </a:rPr>
              <a:t>Philosophy</a:t>
            </a:r>
            <a:r>
              <a:rPr lang="en-US" sz="2400" b="1" dirty="0">
                <a:solidFill>
                  <a:srgbClr val="374C81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374C81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8" y="838200"/>
            <a:ext cx="10234903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One page, 12 point, Name</a:t>
            </a:r>
            <a:r>
              <a:rPr lang="en-US" dirty="0"/>
              <a:t>, date, and block printed in upper right </a:t>
            </a:r>
            <a:r>
              <a:rPr lang="en-US" dirty="0" smtClean="0"/>
              <a:t>corner</a:t>
            </a:r>
          </a:p>
          <a:p>
            <a:r>
              <a:rPr lang="en-US" dirty="0" smtClean="0"/>
              <a:t>Write </a:t>
            </a:r>
            <a:r>
              <a:rPr lang="en-US" dirty="0"/>
              <a:t>a short essay in which you outline your current </a:t>
            </a:r>
            <a:r>
              <a:rPr lang="en-US" dirty="0" smtClean="0"/>
              <a:t>personal beliefs </a:t>
            </a:r>
            <a:r>
              <a:rPr lang="en-US" dirty="0"/>
              <a:t>and where they came </a:t>
            </a:r>
            <a:r>
              <a:rPr lang="en-US" dirty="0" smtClean="0"/>
              <a:t>from</a:t>
            </a:r>
          </a:p>
          <a:p>
            <a:r>
              <a:rPr lang="en-US" dirty="0"/>
              <a:t>In explaining your beliefs, consider the following questions:</a:t>
            </a:r>
          </a:p>
          <a:p>
            <a:r>
              <a:rPr lang="en-US" dirty="0" smtClean="0"/>
              <a:t>Are </a:t>
            </a:r>
            <a:r>
              <a:rPr lang="en-US" dirty="0"/>
              <a:t>there particular </a:t>
            </a:r>
            <a:r>
              <a:rPr lang="en-US" dirty="0" smtClean="0"/>
              <a:t>issues </a:t>
            </a:r>
            <a:r>
              <a:rPr lang="en-US" dirty="0"/>
              <a:t>that you care deeply about?</a:t>
            </a:r>
          </a:p>
          <a:p>
            <a:r>
              <a:rPr lang="en-US" dirty="0"/>
              <a:t>What important local, national, or world events have happened during your lifetime that may have influenced your </a:t>
            </a:r>
            <a:r>
              <a:rPr lang="en-US" dirty="0" smtClean="0"/>
              <a:t>personal </a:t>
            </a:r>
            <a:r>
              <a:rPr lang="en-US" dirty="0"/>
              <a:t>views?</a:t>
            </a:r>
          </a:p>
          <a:p>
            <a:r>
              <a:rPr lang="en-US" dirty="0"/>
              <a:t>Are there people in your life who have influenced your political beliefs? If so, how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philosopher do you agree with the most? Why?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8/31/2018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Grab Humans Try to Control Nature Handout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Paleolithic age and the Neolithic Revolution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6772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Finish Presentations</a:t>
            </a:r>
          </a:p>
          <a:p>
            <a:pPr lvl="1"/>
            <a:r>
              <a:rPr lang="en-US" sz="2800" dirty="0" smtClean="0"/>
              <a:t>Finish The First People Packet</a:t>
            </a:r>
          </a:p>
          <a:p>
            <a:pPr lvl="1"/>
            <a:r>
              <a:rPr lang="en-US" sz="2800" dirty="0" smtClean="0"/>
              <a:t>Chapter 1 assessment</a:t>
            </a:r>
          </a:p>
          <a:p>
            <a:pPr lvl="1"/>
            <a:r>
              <a:rPr lang="en-US" sz="2800" dirty="0" smtClean="0"/>
              <a:t>Review Jeopardy</a:t>
            </a:r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The First People Review Packet</a:t>
            </a:r>
          </a:p>
          <a:p>
            <a:pPr lvl="1"/>
            <a:r>
              <a:rPr lang="en-US" sz="2800" dirty="0" smtClean="0"/>
              <a:t>Test Friday A day 9/1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World History</a:t>
            </a:r>
            <a:br>
              <a:rPr lang="en-US" dirty="0" smtClean="0"/>
            </a:br>
            <a:r>
              <a:rPr lang="en-US" dirty="0" smtClean="0"/>
              <a:t>9/02/2018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Study Notes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difference Paleolithic age and the Neolithic Revolution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42556" y="1295400"/>
            <a:ext cx="4977104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Prehistory Unit Test</a:t>
            </a:r>
          </a:p>
          <a:p>
            <a:pPr lvl="1"/>
            <a:r>
              <a:rPr lang="en-US" sz="2800" dirty="0" smtClean="0"/>
              <a:t>Web quest: Ancient Mesopotamia </a:t>
            </a:r>
            <a:r>
              <a:rPr lang="en-US" sz="2800" smtClean="0"/>
              <a:t>and Egypt.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Finish Web quest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31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2231</Words>
  <Application>Microsoft Office PowerPoint</Application>
  <PresentationFormat>Custom</PresentationFormat>
  <Paragraphs>893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Century Gothic</vt:lpstr>
      <vt:lpstr>Books 16x9</vt:lpstr>
      <vt:lpstr>CP World History</vt:lpstr>
      <vt:lpstr>CP World History 8/10/2018 </vt:lpstr>
      <vt:lpstr>CP World History 8/14/2018 </vt:lpstr>
      <vt:lpstr>CP World History 8/16/2018 </vt:lpstr>
      <vt:lpstr>CP World History 8/29/2018 </vt:lpstr>
      <vt:lpstr>CP World History 8/31/2018 </vt:lpstr>
      <vt:lpstr>CP World History 09/5/2018 </vt:lpstr>
      <vt:lpstr>CP World History 8/31/2018   </vt:lpstr>
      <vt:lpstr>CP World History 9/02/2018 </vt:lpstr>
      <vt:lpstr>CP World History 9/07/2018 </vt:lpstr>
      <vt:lpstr>CP World History 9/07/2018 </vt:lpstr>
      <vt:lpstr>CP World History 9/11/2018 </vt:lpstr>
      <vt:lpstr>CP World History 9/13/2018 </vt:lpstr>
      <vt:lpstr>CP World History 9/15/2018 </vt:lpstr>
      <vt:lpstr>CP World History 9/19/2018 </vt:lpstr>
      <vt:lpstr>Mummy on Twitter</vt:lpstr>
      <vt:lpstr>CP World History 9/18/2018 </vt:lpstr>
      <vt:lpstr>CP World History 10/04/2018</vt:lpstr>
      <vt:lpstr>CP World History 10/08/2018 </vt:lpstr>
      <vt:lpstr>CP World History 10/09/2018 </vt:lpstr>
      <vt:lpstr>CP World History 10/10/2018 </vt:lpstr>
      <vt:lpstr>CP World History 10/18/2018</vt:lpstr>
      <vt:lpstr>CP World History 10/24/2018 </vt:lpstr>
      <vt:lpstr>CP World History 10/25/2018 </vt:lpstr>
      <vt:lpstr>CP World History 10/26/2018 </vt:lpstr>
      <vt:lpstr>CP World History 10/23/2018 </vt:lpstr>
      <vt:lpstr>PowerPoint Presentation</vt:lpstr>
      <vt:lpstr>CP World History 10/24/2018 </vt:lpstr>
      <vt:lpstr>CP World History 11/2/2018 </vt:lpstr>
      <vt:lpstr>CP World History 11/6/2017 </vt:lpstr>
      <vt:lpstr>CP World History 11/08/2018 </vt:lpstr>
      <vt:lpstr>CP World History 11/14/2018 </vt:lpstr>
      <vt:lpstr>CP World History 11/16/2018 </vt:lpstr>
      <vt:lpstr>CP World History 11/27/2018 </vt:lpstr>
      <vt:lpstr>CP World History 11/29/2018 </vt:lpstr>
      <vt:lpstr>CP World History 11/30/2018 </vt:lpstr>
      <vt:lpstr>CP World History 12/04/2018 </vt:lpstr>
      <vt:lpstr>CP World History 12/05/2018 </vt:lpstr>
      <vt:lpstr>CP World History 12/07/2018 </vt:lpstr>
      <vt:lpstr>CP World History 12/13/2018 </vt:lpstr>
      <vt:lpstr>CP World History 12/12/2018 </vt:lpstr>
      <vt:lpstr>CP World History 12/13/2018 </vt:lpstr>
      <vt:lpstr>CP World History 1/24/2019 </vt:lpstr>
      <vt:lpstr>Roman Empire Web quest</vt:lpstr>
      <vt:lpstr>CP World History 1/26/2019 </vt:lpstr>
      <vt:lpstr>CP World History 1/30/2019 </vt:lpstr>
      <vt:lpstr>CP World History 2/01/2018 </vt:lpstr>
      <vt:lpstr>CP World History 2/5/2018 </vt:lpstr>
      <vt:lpstr>CP World History 2/7/2018 </vt:lpstr>
      <vt:lpstr>CP World History 2/9/2018 </vt:lpstr>
      <vt:lpstr>CP World History 2/13/2018 </vt:lpstr>
      <vt:lpstr>CP World History 2/15/2018 </vt:lpstr>
      <vt:lpstr>CP World History 2/21/2018 </vt:lpstr>
      <vt:lpstr>CP World History 2/23/2018 </vt:lpstr>
      <vt:lpstr>CP World History 2/27/2018 </vt:lpstr>
      <vt:lpstr>CP World History 2/28/2018 </vt:lpstr>
      <vt:lpstr>CP World History 03/07/2018 </vt:lpstr>
      <vt:lpstr>CP World History 3/9/2018 </vt:lpstr>
      <vt:lpstr>CP World History 03/15/2018 </vt:lpstr>
      <vt:lpstr>CP World History 3/21/2018 </vt:lpstr>
      <vt:lpstr>World History 04/4/2018</vt:lpstr>
      <vt:lpstr>World History 04/6/2018</vt:lpstr>
      <vt:lpstr>CP World History 04/10/2018 </vt:lpstr>
      <vt:lpstr>CP World History 04/16/2018 </vt:lpstr>
      <vt:lpstr> World History 04/18/2018 </vt:lpstr>
      <vt:lpstr> World History 04/20/2018 </vt:lpstr>
      <vt:lpstr>CP World History 04/27/2018 </vt:lpstr>
      <vt:lpstr>CP World History 04/18/2017 </vt:lpstr>
      <vt:lpstr>World History 04/30/2018 </vt:lpstr>
      <vt:lpstr>World History 05/15/2018 </vt:lpstr>
      <vt:lpstr>CP World History 04/27/2017 </vt:lpstr>
      <vt:lpstr>Writing Assignment #1: Your Personal Philosophy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2016-08-05T17:44:53Z</dcterms:created>
  <dcterms:modified xsi:type="dcterms:W3CDTF">2018-11-19T19:41:54Z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