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66" r:id="rId4"/>
    <p:sldId id="265" r:id="rId5"/>
    <p:sldId id="268" r:id="rId6"/>
    <p:sldId id="269" r:id="rId7"/>
    <p:sldId id="270" r:id="rId8"/>
    <p:sldId id="264" r:id="rId9"/>
    <p:sldId id="271" r:id="rId10"/>
    <p:sldId id="272" r:id="rId11"/>
    <p:sldId id="273" r:id="rId12"/>
    <p:sldId id="274" r:id="rId13"/>
    <p:sldId id="275" r:id="rId14"/>
    <p:sldId id="263" r:id="rId15"/>
    <p:sldId id="276" r:id="rId16"/>
    <p:sldId id="262" r:id="rId17"/>
    <p:sldId id="277" r:id="rId18"/>
    <p:sldId id="279" r:id="rId19"/>
    <p:sldId id="261" r:id="rId20"/>
    <p:sldId id="280" r:id="rId21"/>
    <p:sldId id="281" r:id="rId22"/>
    <p:sldId id="260" r:id="rId23"/>
    <p:sldId id="25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FB23425-DA7D-AB4B-A976-30A024BB1B3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C4624FD-D2CD-E446-AC1E-C0F1C244E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Outcome: The New Kingdom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8000" dirty="0" smtClean="0"/>
              <a:t>Ancient Egypt &amp; Judaism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Deir</a:t>
            </a:r>
            <a:r>
              <a:rPr lang="en-US" dirty="0" smtClean="0"/>
              <a:t> el-</a:t>
            </a:r>
            <a:r>
              <a:rPr lang="en-US" dirty="0" err="1" smtClean="0"/>
              <a:t>Bahri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1245174" y="1819310"/>
            <a:ext cx="6486262" cy="45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617"/>
            <a:ext cx="9114762" cy="6049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Thutmose III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1762480"/>
            <a:ext cx="33401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947" y="1594561"/>
            <a:ext cx="9347947" cy="4969094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b="1" u="sng" dirty="0" smtClean="0">
                <a:solidFill>
                  <a:srgbClr val="3366FF"/>
                </a:solidFill>
              </a:rPr>
              <a:t>Thutmose III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Much more </a:t>
            </a:r>
            <a:r>
              <a:rPr lang="en-US" sz="2200" b="1" u="sng" dirty="0" smtClean="0">
                <a:solidFill>
                  <a:srgbClr val="3366FF"/>
                </a:solidFill>
              </a:rPr>
              <a:t>warlike</a:t>
            </a:r>
            <a:r>
              <a:rPr lang="en-US" sz="2200" dirty="0" smtClean="0"/>
              <a:t> than Hatshepsut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Eager to take power; </a:t>
            </a:r>
            <a:r>
              <a:rPr lang="en-US" sz="2200" b="1" u="sng" dirty="0" smtClean="0">
                <a:solidFill>
                  <a:srgbClr val="3366FF"/>
                </a:solidFill>
              </a:rPr>
              <a:t>may have murdered</a:t>
            </a:r>
            <a:r>
              <a:rPr lang="en-US" sz="2200" dirty="0" smtClean="0"/>
              <a:t> Hatshepsut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000" dirty="0" smtClean="0"/>
              <a:t>Had any picture of Hatshepsut </a:t>
            </a:r>
            <a:r>
              <a:rPr lang="en-US" sz="2000" b="1" u="sng" dirty="0" smtClean="0">
                <a:solidFill>
                  <a:srgbClr val="3366FF"/>
                </a:solidFill>
              </a:rPr>
              <a:t>destroyed</a:t>
            </a:r>
            <a:r>
              <a:rPr lang="en-US" sz="2000" dirty="0" smtClean="0"/>
              <a:t> ---&gt; Egyptians believed this </a:t>
            </a:r>
            <a:r>
              <a:rPr lang="en-US" sz="2000" b="1" u="sng" dirty="0" smtClean="0">
                <a:solidFill>
                  <a:srgbClr val="3366FF"/>
                </a:solidFill>
              </a:rPr>
              <a:t>erased</a:t>
            </a:r>
            <a:r>
              <a:rPr lang="en-US" sz="2000" dirty="0" smtClean="0"/>
              <a:t> your soul from the </a:t>
            </a:r>
            <a:r>
              <a:rPr lang="en-US" sz="2000" b="1" u="sng" dirty="0" smtClean="0">
                <a:solidFill>
                  <a:srgbClr val="3366FF"/>
                </a:solidFill>
              </a:rPr>
              <a:t>afterlife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Armies pushed south into </a:t>
            </a:r>
            <a:r>
              <a:rPr lang="en-US" sz="2200" b="1" u="sng" dirty="0" err="1" smtClean="0">
                <a:solidFill>
                  <a:srgbClr val="3366FF"/>
                </a:solidFill>
              </a:rPr>
              <a:t>Nubia</a:t>
            </a:r>
            <a:r>
              <a:rPr lang="en-US" sz="2200" dirty="0" smtClean="0"/>
              <a:t> ---&gt; peak of Egyptian reign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Tut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14000"/>
          </a:blip>
          <a:srcRect/>
          <a:stretch>
            <a:fillRect/>
          </a:stretch>
        </p:blipFill>
        <p:spPr bwMode="auto">
          <a:xfrm>
            <a:off x="457200" y="1874297"/>
            <a:ext cx="3056247" cy="39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36" y="2532472"/>
            <a:ext cx="5311444" cy="30428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King Tut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2300" dirty="0" smtClean="0"/>
              <a:t>History remembers King </a:t>
            </a:r>
            <a:r>
              <a:rPr lang="en-US" sz="2300" b="1" u="sng" dirty="0" smtClean="0">
                <a:solidFill>
                  <a:srgbClr val="3366FF"/>
                </a:solidFill>
              </a:rPr>
              <a:t>Tutankhamen</a:t>
            </a:r>
            <a:r>
              <a:rPr lang="en-US" sz="2300" dirty="0" smtClean="0"/>
              <a:t> more for the discovery </a:t>
            </a:r>
            <a:r>
              <a:rPr lang="en-US" sz="2100" dirty="0" smtClean="0"/>
              <a:t>of his </a:t>
            </a:r>
            <a:r>
              <a:rPr lang="en-US" sz="2100" b="1" u="sng" dirty="0" smtClean="0">
                <a:solidFill>
                  <a:srgbClr val="3366FF"/>
                </a:solidFill>
              </a:rPr>
              <a:t>tomb</a:t>
            </a:r>
            <a:r>
              <a:rPr lang="en-US" sz="2100" dirty="0" smtClean="0"/>
              <a:t> in 1922 by </a:t>
            </a:r>
            <a:r>
              <a:rPr lang="en-US" sz="2100" b="1" dirty="0" smtClean="0"/>
              <a:t>Howard Carter</a:t>
            </a:r>
            <a:r>
              <a:rPr lang="en-US" sz="2100" dirty="0" smtClean="0"/>
              <a:t> rather than his reign as pharaoh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300" dirty="0" smtClean="0"/>
              <a:t>Only ruled for about 10 years, was only about </a:t>
            </a:r>
            <a:r>
              <a:rPr lang="en-US" sz="2300" b="1" u="sng" dirty="0" smtClean="0">
                <a:solidFill>
                  <a:srgbClr val="3366FF"/>
                </a:solidFill>
              </a:rPr>
              <a:t>18</a:t>
            </a:r>
            <a:r>
              <a:rPr lang="en-US" sz="2300" dirty="0" smtClean="0"/>
              <a:t> when he died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300" dirty="0" smtClean="0"/>
              <a:t>Possibly died of infection in broken </a:t>
            </a:r>
            <a:r>
              <a:rPr lang="en-US" sz="2300" b="1" u="sng" dirty="0" smtClean="0">
                <a:solidFill>
                  <a:srgbClr val="3366FF"/>
                </a:solidFill>
              </a:rPr>
              <a:t>leg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3366FF"/>
                </a:solidFill>
              </a:rPr>
              <a:t>malaria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</a:t>
            </a:r>
            <a:r>
              <a:rPr lang="en-US" dirty="0" err="1" smtClean="0"/>
              <a:t>Tut’s</a:t>
            </a:r>
            <a:r>
              <a:rPr lang="en-US" dirty="0" smtClean="0"/>
              <a:t> Tomb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99825"/>
            <a:ext cx="63246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Rameses</a:t>
            </a:r>
            <a:r>
              <a:rPr lang="en-US" dirty="0" smtClean="0"/>
              <a:t> the Great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2000"/>
          </a:blip>
          <a:srcRect/>
          <a:stretch>
            <a:fillRect/>
          </a:stretch>
        </p:blipFill>
        <p:spPr bwMode="auto">
          <a:xfrm>
            <a:off x="4931805" y="2549793"/>
            <a:ext cx="4023313" cy="260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46" y="2149075"/>
            <a:ext cx="33020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136" y="1594561"/>
            <a:ext cx="9320136" cy="4969094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4"/>
            </a:pPr>
            <a:r>
              <a:rPr lang="en-US" b="1" u="sng" dirty="0" smtClean="0">
                <a:solidFill>
                  <a:srgbClr val="3366FF"/>
                </a:solidFill>
              </a:rPr>
              <a:t>Ramses II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Made a </a:t>
            </a:r>
            <a:r>
              <a:rPr lang="en-US" sz="1900" b="1" u="sng" dirty="0" smtClean="0">
                <a:solidFill>
                  <a:srgbClr val="3366FF"/>
                </a:solidFill>
              </a:rPr>
              <a:t>peace</a:t>
            </a:r>
            <a:r>
              <a:rPr lang="en-US" sz="1900" dirty="0" smtClean="0"/>
              <a:t> treaty with neighboring Hittites which lasted almost 100 years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Created great temple to god </a:t>
            </a:r>
            <a:r>
              <a:rPr lang="en-US" b="1" u="sng" dirty="0" err="1" smtClean="0">
                <a:solidFill>
                  <a:srgbClr val="3366FF"/>
                </a:solidFill>
              </a:rPr>
              <a:t>Amon</a:t>
            </a:r>
            <a:r>
              <a:rPr lang="en-US" b="1" u="sng" dirty="0" smtClean="0">
                <a:solidFill>
                  <a:srgbClr val="3366FF"/>
                </a:solidFill>
              </a:rPr>
              <a:t>-Re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dirty="0" err="1" smtClean="0"/>
              <a:t>Karnak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Created magnificent temple at </a:t>
            </a:r>
            <a:r>
              <a:rPr lang="en-US" b="1" u="sng" dirty="0" smtClean="0">
                <a:solidFill>
                  <a:srgbClr val="3366FF"/>
                </a:solidFill>
              </a:rPr>
              <a:t>Abu Simbel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endParaRPr lang="en-US" sz="2000" b="1" dirty="0" smtClean="0">
              <a:solidFill>
                <a:srgbClr val="3366FF"/>
              </a:solidFill>
            </a:endParaRPr>
          </a:p>
          <a:p>
            <a:pPr marL="1490472" lvl="3" indent="-457200">
              <a:buFont typeface="+mj-lt"/>
              <a:buAutoNum type="arabicPeriod"/>
            </a:pPr>
            <a:r>
              <a:rPr lang="en-US" dirty="0" smtClean="0"/>
              <a:t>Four giant </a:t>
            </a:r>
            <a:r>
              <a:rPr lang="en-US" b="1" u="sng" dirty="0" smtClean="0">
                <a:solidFill>
                  <a:srgbClr val="3366FF"/>
                </a:solidFill>
              </a:rPr>
              <a:t>statues</a:t>
            </a:r>
            <a:r>
              <a:rPr lang="en-US" dirty="0" smtClean="0"/>
              <a:t> of himself</a:t>
            </a:r>
            <a:endParaRPr lang="en-US" sz="1800" dirty="0" smtClean="0"/>
          </a:p>
          <a:p>
            <a:pPr marL="1490472" lvl="3" indent="-457200">
              <a:buFont typeface="+mj-lt"/>
              <a:buAutoNum type="arabicPeriod"/>
            </a:pPr>
            <a:r>
              <a:rPr lang="en-US" dirty="0" smtClean="0"/>
              <a:t>Had to be moved due to rising waters of </a:t>
            </a:r>
            <a:r>
              <a:rPr lang="en-US" b="1" u="sng" dirty="0" smtClean="0">
                <a:solidFill>
                  <a:srgbClr val="3366FF"/>
                </a:solidFill>
              </a:rPr>
              <a:t>Lake Nasser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Enormous </a:t>
            </a:r>
            <a:r>
              <a:rPr lang="en-US" b="1" u="sng" dirty="0" smtClean="0">
                <a:solidFill>
                  <a:srgbClr val="3366FF"/>
                </a:solidFill>
              </a:rPr>
              <a:t>ego</a:t>
            </a:r>
            <a:r>
              <a:rPr lang="en-US" dirty="0" smtClean="0"/>
              <a:t>; had hundreds of statues carved of himself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Estimates show he had well over </a:t>
            </a:r>
            <a:r>
              <a:rPr lang="en-US" b="1" u="sng" dirty="0" smtClean="0">
                <a:solidFill>
                  <a:srgbClr val="3366FF"/>
                </a:solidFill>
              </a:rPr>
              <a:t>100 children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Worshipped himself as a </a:t>
            </a:r>
            <a:r>
              <a:rPr lang="en-US" b="1" u="sng" dirty="0" smtClean="0">
                <a:solidFill>
                  <a:srgbClr val="3366FF"/>
                </a:solidFill>
              </a:rPr>
              <a:t>god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Reigned for </a:t>
            </a:r>
            <a:r>
              <a:rPr lang="en-US" b="1" u="sng" dirty="0" smtClean="0">
                <a:solidFill>
                  <a:srgbClr val="3366FF"/>
                </a:solidFill>
              </a:rPr>
              <a:t>67</a:t>
            </a:r>
            <a:r>
              <a:rPr lang="en-US" dirty="0" smtClean="0"/>
              <a:t> years; died at roughly age </a:t>
            </a:r>
            <a:r>
              <a:rPr lang="en-US" b="1" u="sng" dirty="0" smtClean="0">
                <a:solidFill>
                  <a:srgbClr val="3366FF"/>
                </a:solidFill>
              </a:rPr>
              <a:t>90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Setting the Stage: The Middle Kingdom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The Old Kingdom fell apart due to </a:t>
            </a:r>
            <a:r>
              <a:rPr lang="en-US" b="1" u="sng" dirty="0" smtClean="0">
                <a:solidFill>
                  <a:srgbClr val="3366FF"/>
                </a:solidFill>
              </a:rPr>
              <a:t>weak leadership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The Middle Kingdom would </a:t>
            </a:r>
            <a:r>
              <a:rPr lang="en-US" sz="2000" b="1" u="sng" dirty="0" smtClean="0">
                <a:solidFill>
                  <a:srgbClr val="3366FF"/>
                </a:solidFill>
              </a:rPr>
              <a:t>not</a:t>
            </a:r>
            <a:r>
              <a:rPr lang="en-US" sz="2000" dirty="0" smtClean="0"/>
              <a:t> be as </a:t>
            </a:r>
            <a:r>
              <a:rPr lang="en-US" sz="2000" b="1" u="sng" dirty="0" smtClean="0">
                <a:solidFill>
                  <a:srgbClr val="3366FF"/>
                </a:solidFill>
              </a:rPr>
              <a:t>powerful</a:t>
            </a:r>
            <a:r>
              <a:rPr lang="en-US" sz="2000" dirty="0" smtClean="0"/>
              <a:t> as either the Old or New Kingdoms and would be defined when it was invaded by the </a:t>
            </a:r>
            <a:r>
              <a:rPr lang="en-US" sz="2000" b="1" u="sng" dirty="0" err="1" smtClean="0">
                <a:solidFill>
                  <a:srgbClr val="3366FF"/>
                </a:solidFill>
              </a:rPr>
              <a:t>Hyksos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636" y="3856734"/>
            <a:ext cx="4456254" cy="24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Simbel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2" y="1682502"/>
            <a:ext cx="8004467" cy="42785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5" y="96191"/>
            <a:ext cx="8778873" cy="66792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pPr marL="633222" lvl="0" indent="-514350">
              <a:buFont typeface="+mj-lt"/>
              <a:buAutoNum type="arabicPeriod" startAt="5"/>
            </a:pPr>
            <a:r>
              <a:rPr lang="en-US" dirty="0" smtClean="0"/>
              <a:t>Downfall of the New Kingdom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The New Kingdom would see many successors to Ramses II but </a:t>
            </a:r>
            <a:r>
              <a:rPr lang="en-US" sz="2000" b="1" u="sng" dirty="0" smtClean="0">
                <a:solidFill>
                  <a:srgbClr val="3366FF"/>
                </a:solidFill>
              </a:rPr>
              <a:t>none</a:t>
            </a:r>
            <a:r>
              <a:rPr lang="en-US" sz="2000" dirty="0" smtClean="0"/>
              <a:t> with as great of </a:t>
            </a:r>
            <a:r>
              <a:rPr lang="en-US" sz="2000" b="1" u="sng" dirty="0" smtClean="0">
                <a:solidFill>
                  <a:srgbClr val="3366FF"/>
                </a:solidFill>
              </a:rPr>
              <a:t>power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Many of Ramses II heirs would </a:t>
            </a:r>
            <a:r>
              <a:rPr lang="en-US" sz="2000" b="1" u="sng" dirty="0" smtClean="0">
                <a:solidFill>
                  <a:srgbClr val="3366FF"/>
                </a:solidFill>
              </a:rPr>
              <a:t>bicker over power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Ramses III</a:t>
            </a:r>
            <a:r>
              <a:rPr lang="en-US" sz="2000" dirty="0" smtClean="0"/>
              <a:t> is considered to be the last great New Kingdom pharaoh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Eventually the Philistines, Libyans, and Hittites would reduce Egypt to a series of broken up </a:t>
            </a:r>
            <a:r>
              <a:rPr lang="en-US" sz="1900" b="1" u="sng" dirty="0" smtClean="0">
                <a:solidFill>
                  <a:srgbClr val="3366FF"/>
                </a:solidFill>
              </a:rPr>
              <a:t>regional units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Another powerful foe would eventually move in and dominate: </a:t>
            </a:r>
            <a:r>
              <a:rPr lang="en-US" sz="1900" b="1" u="sng" dirty="0" smtClean="0">
                <a:solidFill>
                  <a:srgbClr val="3366FF"/>
                </a:solidFill>
              </a:rPr>
              <a:t>The Assyrians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6"/>
            </a:pPr>
            <a:r>
              <a:rPr lang="en-US" dirty="0" smtClean="0"/>
              <a:t>The Assyrians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The Assyrians were a mighty </a:t>
            </a:r>
            <a:r>
              <a:rPr lang="en-US" b="1" u="sng" dirty="0" smtClean="0">
                <a:solidFill>
                  <a:srgbClr val="3366FF"/>
                </a:solidFill>
              </a:rPr>
              <a:t>military</a:t>
            </a:r>
            <a:r>
              <a:rPr lang="en-US" dirty="0" smtClean="0"/>
              <a:t> machine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They used </a:t>
            </a:r>
            <a:r>
              <a:rPr lang="en-US" b="1" u="sng" dirty="0" smtClean="0">
                <a:solidFill>
                  <a:srgbClr val="3366FF"/>
                </a:solidFill>
              </a:rPr>
              <a:t>ladders</a:t>
            </a:r>
            <a:r>
              <a:rPr lang="en-US" dirty="0" smtClean="0"/>
              <a:t> to scale city walls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Used iron tipped </a:t>
            </a:r>
            <a:r>
              <a:rPr lang="en-US" b="1" u="sng" dirty="0" smtClean="0">
                <a:solidFill>
                  <a:srgbClr val="3366FF"/>
                </a:solidFill>
              </a:rPr>
              <a:t>spears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3366FF"/>
                </a:solidFill>
              </a:rPr>
              <a:t>swords</a:t>
            </a:r>
            <a:r>
              <a:rPr lang="en-US" dirty="0" smtClean="0"/>
              <a:t>, and </a:t>
            </a:r>
            <a:r>
              <a:rPr lang="en-US" b="1" u="sng" dirty="0" smtClean="0">
                <a:solidFill>
                  <a:srgbClr val="3366FF"/>
                </a:solidFill>
              </a:rPr>
              <a:t>daggers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Used </a:t>
            </a:r>
            <a:r>
              <a:rPr lang="en-US" b="1" u="sng" dirty="0" smtClean="0">
                <a:solidFill>
                  <a:srgbClr val="3366FF"/>
                </a:solidFill>
              </a:rPr>
              <a:t>torture</a:t>
            </a:r>
            <a:r>
              <a:rPr lang="en-US" dirty="0" smtClean="0"/>
              <a:t> to demoralize their enemy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Tunneled</a:t>
            </a:r>
            <a:r>
              <a:rPr lang="en-US" dirty="0" smtClean="0"/>
              <a:t> under city walls to attack enemies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 smtClean="0"/>
              <a:t>Capital was </a:t>
            </a:r>
            <a:r>
              <a:rPr lang="en-US" sz="2400" b="1" u="sng" dirty="0" smtClean="0">
                <a:solidFill>
                  <a:srgbClr val="3366FF"/>
                </a:solidFill>
              </a:rPr>
              <a:t>Nineveh</a:t>
            </a:r>
            <a:r>
              <a:rPr lang="en-US" sz="2400" dirty="0" smtClean="0"/>
              <a:t>; home to library with </a:t>
            </a:r>
            <a:r>
              <a:rPr lang="en-US" sz="2400" b="1" u="sng" dirty="0" smtClean="0">
                <a:solidFill>
                  <a:srgbClr val="3366FF"/>
                </a:solidFill>
              </a:rPr>
              <a:t>20,000</a:t>
            </a:r>
            <a:r>
              <a:rPr lang="en-US" sz="2400" dirty="0" smtClean="0"/>
              <a:t> clay tablets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 smtClean="0"/>
              <a:t>Defeated by a combined army of </a:t>
            </a:r>
            <a:r>
              <a:rPr lang="en-US" sz="2400" b="1" u="sng" dirty="0" smtClean="0">
                <a:solidFill>
                  <a:srgbClr val="3366FF"/>
                </a:solidFill>
              </a:rPr>
              <a:t>Medes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3366FF"/>
                </a:solidFill>
              </a:rPr>
              <a:t>Chaldeans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r>
              <a:rPr lang="en-US" sz="1900" dirty="0" smtClean="0"/>
              <a:t>Result: The Egyptians ruled Egypt the New Kingdom for roughly </a:t>
            </a:r>
            <a:r>
              <a:rPr lang="en-US" sz="1900" b="1" u="sng" dirty="0" smtClean="0">
                <a:solidFill>
                  <a:srgbClr val="3366FF"/>
                </a:solidFill>
              </a:rPr>
              <a:t>500</a:t>
            </a:r>
            <a:r>
              <a:rPr lang="en-US" sz="1900" dirty="0" smtClean="0"/>
              <a:t> years before they were eventually replaced by the </a:t>
            </a:r>
            <a:r>
              <a:rPr lang="en-US" sz="1900" b="1" u="sng" dirty="0" smtClean="0">
                <a:solidFill>
                  <a:srgbClr val="3366FF"/>
                </a:solidFill>
              </a:rPr>
              <a:t>Nubians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Assyrians, </a:t>
            </a:r>
            <a:r>
              <a:rPr lang="en-US" sz="1900" dirty="0" smtClean="0"/>
              <a:t>thus ending Egyptian rule of the territory.  Though their people have disappeared, the Ancient Egyptians left us with an amazing culture that built pyramids/tombs/obelisks, carved hieroglyphics, mummified bodies, and stood out as one of the most </a:t>
            </a:r>
            <a:r>
              <a:rPr lang="en-US" sz="1900" b="1" u="sng" dirty="0" smtClean="0">
                <a:solidFill>
                  <a:srgbClr val="3366FF"/>
                </a:solidFill>
              </a:rPr>
              <a:t>unique peoples</a:t>
            </a:r>
            <a:r>
              <a:rPr lang="en-US" sz="1900" b="1" dirty="0" smtClean="0">
                <a:solidFill>
                  <a:srgbClr val="3366FF"/>
                </a:solidFill>
              </a:rPr>
              <a:t> </a:t>
            </a:r>
            <a:r>
              <a:rPr lang="en-US" sz="1900" dirty="0" smtClean="0"/>
              <a:t>of the ancient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15" y="3488013"/>
            <a:ext cx="2183849" cy="275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66" y="3208613"/>
            <a:ext cx="44450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>
            <a:normAutofit fontScale="92500"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The </a:t>
            </a:r>
            <a:r>
              <a:rPr lang="en-US" b="1" u="sng" dirty="0" err="1" smtClean="0">
                <a:solidFill>
                  <a:srgbClr val="3366FF"/>
                </a:solidFill>
              </a:rPr>
              <a:t>Hyksos</a:t>
            </a:r>
            <a:endParaRPr lang="en-US" sz="2800" b="1" u="sng" dirty="0" smtClean="0">
              <a:solidFill>
                <a:srgbClr val="3366FF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sz="2595" dirty="0" smtClean="0"/>
              <a:t>Asiatic </a:t>
            </a:r>
            <a:r>
              <a:rPr lang="en-US" sz="2595" b="1" u="sng" dirty="0" smtClean="0">
                <a:solidFill>
                  <a:srgbClr val="3366FF"/>
                </a:solidFill>
              </a:rPr>
              <a:t>Nomads</a:t>
            </a:r>
            <a:r>
              <a:rPr lang="en-US" sz="2595" dirty="0" smtClean="0"/>
              <a:t> who invaded during Egypt’s Middle Kingdom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Did </a:t>
            </a:r>
            <a:r>
              <a:rPr lang="en-US" b="1" u="sng" dirty="0" smtClean="0">
                <a:solidFill>
                  <a:srgbClr val="3366FF"/>
                </a:solidFill>
              </a:rPr>
              <a:t>not</a:t>
            </a:r>
            <a:r>
              <a:rPr lang="en-US" dirty="0" smtClean="0"/>
              <a:t> rule a large </a:t>
            </a:r>
            <a:r>
              <a:rPr lang="en-US" b="1" u="sng" dirty="0" smtClean="0">
                <a:solidFill>
                  <a:srgbClr val="3366FF"/>
                </a:solidFill>
              </a:rPr>
              <a:t>territory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 err="1" smtClean="0"/>
              <a:t>Hyksos</a:t>
            </a:r>
            <a:r>
              <a:rPr lang="en-US" dirty="0" smtClean="0"/>
              <a:t> ruled from </a:t>
            </a:r>
            <a:r>
              <a:rPr lang="en-US" b="1" u="sng" dirty="0" smtClean="0">
                <a:solidFill>
                  <a:srgbClr val="3366FF"/>
                </a:solidFill>
              </a:rPr>
              <a:t>1640</a:t>
            </a:r>
            <a:r>
              <a:rPr lang="en-US" dirty="0" smtClean="0"/>
              <a:t>-</a:t>
            </a:r>
            <a:r>
              <a:rPr lang="en-US" b="1" u="sng" dirty="0" smtClean="0">
                <a:solidFill>
                  <a:srgbClr val="3366FF"/>
                </a:solidFill>
              </a:rPr>
              <a:t>1570</a:t>
            </a:r>
            <a:r>
              <a:rPr lang="en-US" dirty="0" smtClean="0"/>
              <a:t> B.C. 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Capital was at </a:t>
            </a:r>
            <a:r>
              <a:rPr lang="en-US" b="1" u="sng" dirty="0" smtClean="0">
                <a:solidFill>
                  <a:srgbClr val="3366FF"/>
                </a:solidFill>
              </a:rPr>
              <a:t>Memphis</a:t>
            </a:r>
            <a:r>
              <a:rPr lang="en-US" dirty="0" smtClean="0"/>
              <a:t> with summer residence at </a:t>
            </a:r>
            <a:r>
              <a:rPr lang="en-US" dirty="0" err="1" smtClean="0"/>
              <a:t>Avaris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Prince </a:t>
            </a:r>
            <a:r>
              <a:rPr lang="en-US" b="1" u="sng" dirty="0" err="1" smtClean="0">
                <a:solidFill>
                  <a:srgbClr val="3366FF"/>
                </a:solidFill>
              </a:rPr>
              <a:t>Kamose</a:t>
            </a:r>
            <a:r>
              <a:rPr lang="en-US" dirty="0" smtClean="0"/>
              <a:t> would seek to rid Egypt of foreign </a:t>
            </a:r>
            <a:r>
              <a:rPr lang="en-US" dirty="0" err="1" smtClean="0"/>
              <a:t>Hyksos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err="1" smtClean="0"/>
              <a:t>Kamose</a:t>
            </a:r>
            <a:r>
              <a:rPr lang="en-US" dirty="0" smtClean="0"/>
              <a:t> fought the </a:t>
            </a:r>
            <a:r>
              <a:rPr lang="en-US" dirty="0" err="1" smtClean="0"/>
              <a:t>Hyksos</a:t>
            </a:r>
            <a:r>
              <a:rPr lang="en-US" dirty="0" smtClean="0"/>
              <a:t> until his </a:t>
            </a:r>
            <a:r>
              <a:rPr lang="en-US" b="1" u="sng" dirty="0" smtClean="0">
                <a:solidFill>
                  <a:srgbClr val="3366FF"/>
                </a:solidFill>
              </a:rPr>
              <a:t>death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378" dirty="0" err="1" smtClean="0"/>
              <a:t>Kamose’s</a:t>
            </a:r>
            <a:r>
              <a:rPr lang="en-US" sz="2378" dirty="0" smtClean="0"/>
              <a:t> brother </a:t>
            </a:r>
            <a:r>
              <a:rPr lang="en-US" sz="2378" b="1" u="sng" dirty="0" err="1" smtClean="0">
                <a:solidFill>
                  <a:srgbClr val="3366FF"/>
                </a:solidFill>
              </a:rPr>
              <a:t>Ahmose</a:t>
            </a:r>
            <a:r>
              <a:rPr lang="en-US" sz="2378" dirty="0" smtClean="0"/>
              <a:t> would rise to power and defeat the </a:t>
            </a:r>
            <a:r>
              <a:rPr lang="en-US" sz="2378" dirty="0" err="1" smtClean="0"/>
              <a:t>Hyksos</a:t>
            </a:r>
            <a:r>
              <a:rPr lang="en-US" sz="2378" dirty="0" smtClean="0"/>
              <a:t> </a:t>
            </a:r>
            <a:r>
              <a:rPr lang="en-US" sz="2378" b="1" u="sng" dirty="0" smtClean="0">
                <a:solidFill>
                  <a:srgbClr val="3366FF"/>
                </a:solidFill>
              </a:rPr>
              <a:t>ten</a:t>
            </a:r>
            <a:r>
              <a:rPr lang="en-US" sz="2378" dirty="0" smtClean="0"/>
              <a:t> years later around 1570 B.C.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Result: </a:t>
            </a:r>
            <a:r>
              <a:rPr lang="en-US" b="1" u="sng" dirty="0" smtClean="0">
                <a:solidFill>
                  <a:srgbClr val="3366FF"/>
                </a:solidFill>
              </a:rPr>
              <a:t>Egypt was once again ruled by Egyptians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The Golden Age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The </a:t>
            </a:r>
            <a:r>
              <a:rPr lang="en-US" sz="2000" b="1" dirty="0" smtClean="0"/>
              <a:t>Old Kingdom </a:t>
            </a:r>
            <a:r>
              <a:rPr lang="en-US" sz="2000" dirty="0" smtClean="0"/>
              <a:t>was known for its </a:t>
            </a:r>
            <a:r>
              <a:rPr lang="en-US" sz="2000" b="1" u="sng" dirty="0" smtClean="0">
                <a:solidFill>
                  <a:srgbClr val="3366FF"/>
                </a:solidFill>
              </a:rPr>
              <a:t>pyramids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The New Kingdom will be known for conquest and building of temples in the </a:t>
            </a:r>
            <a:r>
              <a:rPr lang="en-US" sz="2000" b="1" u="sng" dirty="0" smtClean="0">
                <a:solidFill>
                  <a:srgbClr val="3366FF"/>
                </a:solidFill>
              </a:rPr>
              <a:t>Valley of the Kings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of the Kings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9" y="1563220"/>
            <a:ext cx="8949711" cy="4295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74" y="316956"/>
            <a:ext cx="8003432" cy="61169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 Pharaohs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5846271" y="2234459"/>
            <a:ext cx="2506799" cy="420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48" y="2234459"/>
            <a:ext cx="3854219" cy="420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403462"/>
            <a:ext cx="759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Hatshepsut</a:t>
            </a:r>
            <a:endParaRPr lang="en-US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4561"/>
            <a:ext cx="9144000" cy="4969094"/>
          </a:xfrm>
        </p:spPr>
        <p:txBody>
          <a:bodyPr/>
          <a:lstStyle/>
          <a:p>
            <a:pPr marL="633222" lvl="0" indent="-514350">
              <a:buFont typeface="+mj-lt"/>
              <a:buAutoNum type="arabicPeriod" startAt="4"/>
            </a:pPr>
            <a:r>
              <a:rPr lang="en-US" dirty="0" smtClean="0"/>
              <a:t>The New Kingdom Pharaohs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Hatshepsut</a:t>
            </a:r>
            <a:endParaRPr lang="en-US" sz="24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Stepson</a:t>
            </a:r>
            <a:r>
              <a:rPr lang="en-US" dirty="0" smtClean="0"/>
              <a:t> who was heir to the throne was too young to rule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Declared herself pharaoh</a:t>
            </a:r>
            <a:r>
              <a:rPr lang="en-US" dirty="0" smtClean="0"/>
              <a:t> around 1472 B.C.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Encouraged </a:t>
            </a:r>
            <a:r>
              <a:rPr lang="en-US" b="1" u="sng" dirty="0" smtClean="0">
                <a:solidFill>
                  <a:srgbClr val="3366FF"/>
                </a:solidFill>
              </a:rPr>
              <a:t>trade</a:t>
            </a:r>
            <a:r>
              <a:rPr lang="en-US" dirty="0" smtClean="0"/>
              <a:t> rather than waging war (smart!)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Her reign was very </a:t>
            </a:r>
            <a:r>
              <a:rPr lang="en-US" b="1" u="sng" dirty="0" smtClean="0">
                <a:solidFill>
                  <a:srgbClr val="3366FF"/>
                </a:solidFill>
              </a:rPr>
              <a:t>prosperous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Made herself up to look like a </a:t>
            </a:r>
            <a:r>
              <a:rPr lang="en-US" b="1" u="sng" dirty="0" smtClean="0">
                <a:solidFill>
                  <a:srgbClr val="3366FF"/>
                </a:solidFill>
              </a:rPr>
              <a:t>male</a:t>
            </a:r>
            <a:r>
              <a:rPr lang="en-US" dirty="0" smtClean="0"/>
              <a:t> to gain support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2000" dirty="0" smtClean="0"/>
              <a:t>Planned a very </a:t>
            </a:r>
            <a:r>
              <a:rPr lang="en-US" sz="2000" b="1" dirty="0" smtClean="0"/>
              <a:t>elaborate tomb </a:t>
            </a:r>
            <a:r>
              <a:rPr lang="en-US" sz="2000" dirty="0" smtClean="0"/>
              <a:t>in the Valley of the Kings: </a:t>
            </a:r>
            <a:r>
              <a:rPr lang="en-US" sz="2000" b="1" u="sng" dirty="0" err="1" smtClean="0">
                <a:solidFill>
                  <a:srgbClr val="3366FF"/>
                </a:solidFill>
              </a:rPr>
              <a:t>Deir</a:t>
            </a:r>
            <a:r>
              <a:rPr lang="en-US" sz="2000" b="1" u="sng" dirty="0" smtClean="0">
                <a:solidFill>
                  <a:srgbClr val="3366FF"/>
                </a:solidFill>
              </a:rPr>
              <a:t> el-</a:t>
            </a:r>
            <a:r>
              <a:rPr lang="en-US" sz="2000" b="1" u="sng" dirty="0" err="1" smtClean="0">
                <a:solidFill>
                  <a:srgbClr val="3366FF"/>
                </a:solidFill>
              </a:rPr>
              <a:t>Bahri</a:t>
            </a:r>
            <a:endParaRPr lang="en-US" sz="2000" b="1" u="sng" dirty="0" smtClean="0">
              <a:solidFill>
                <a:srgbClr val="3366FF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Almost did not survive history due to the actions of her stepson </a:t>
            </a:r>
            <a:r>
              <a:rPr lang="en-US" sz="1900" b="1" u="sng" dirty="0" smtClean="0">
                <a:solidFill>
                  <a:srgbClr val="3366FF"/>
                </a:solidFill>
              </a:rPr>
              <a:t>Thutmose III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Hatshepsut built Obelisks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2" y="1775191"/>
            <a:ext cx="3011893" cy="450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73" y="1775191"/>
            <a:ext cx="3381617" cy="45088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893</TotalTime>
  <Words>658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Module</vt:lpstr>
      <vt:lpstr>Outcome: The New Kingdom</vt:lpstr>
      <vt:lpstr>The New Kingdom</vt:lpstr>
      <vt:lpstr>The New Kingdom</vt:lpstr>
      <vt:lpstr>The New Kingdom</vt:lpstr>
      <vt:lpstr>Valley of the Kings</vt:lpstr>
      <vt:lpstr>PowerPoint Presentation</vt:lpstr>
      <vt:lpstr>New Kingdom Pharaohs</vt:lpstr>
      <vt:lpstr>The New Kingdom</vt:lpstr>
      <vt:lpstr>Hatshepsut built Obelisks</vt:lpstr>
      <vt:lpstr>Deir el-Bahri</vt:lpstr>
      <vt:lpstr>PowerPoint Presentation</vt:lpstr>
      <vt:lpstr>PowerPoint Presentation</vt:lpstr>
      <vt:lpstr>Thutmose III</vt:lpstr>
      <vt:lpstr>The New Kingdom</vt:lpstr>
      <vt:lpstr>King Tut </vt:lpstr>
      <vt:lpstr>The New Kingdom</vt:lpstr>
      <vt:lpstr>Discovery of Tut’s Tomb</vt:lpstr>
      <vt:lpstr>Rameses the Great</vt:lpstr>
      <vt:lpstr>The New Kingdom</vt:lpstr>
      <vt:lpstr>Abu Simbel</vt:lpstr>
      <vt:lpstr>PowerPoint Presentation</vt:lpstr>
      <vt:lpstr>The New Kingdom</vt:lpstr>
      <vt:lpstr>The New Kingdom</vt:lpstr>
      <vt:lpstr>The New Kingdom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The New Kingdom</dc:title>
  <dc:creator>Karl Sagan</dc:creator>
  <cp:lastModifiedBy>Student</cp:lastModifiedBy>
  <cp:revision>8</cp:revision>
  <dcterms:created xsi:type="dcterms:W3CDTF">2014-10-11T22:56:25Z</dcterms:created>
  <dcterms:modified xsi:type="dcterms:W3CDTF">2017-09-28T15:31:59Z</dcterms:modified>
</cp:coreProperties>
</file>