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5" r:id="rId3"/>
    <p:sldId id="277" r:id="rId4"/>
    <p:sldId id="257" r:id="rId5"/>
    <p:sldId id="266" r:id="rId6"/>
    <p:sldId id="263" r:id="rId7"/>
    <p:sldId id="267" r:id="rId8"/>
    <p:sldId id="265" r:id="rId9"/>
    <p:sldId id="264" r:id="rId10"/>
    <p:sldId id="268" r:id="rId11"/>
    <p:sldId id="262" r:id="rId12"/>
    <p:sldId id="269" r:id="rId13"/>
    <p:sldId id="273" r:id="rId14"/>
    <p:sldId id="270" r:id="rId15"/>
    <p:sldId id="261" r:id="rId16"/>
    <p:sldId id="271" r:id="rId17"/>
    <p:sldId id="274" r:id="rId18"/>
    <p:sldId id="260" r:id="rId19"/>
    <p:sldId id="272" r:id="rId20"/>
    <p:sldId id="259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5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49"/>
            <a:ext cx="7342188" cy="1924051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5"/>
            <a:ext cx="2133600" cy="259317"/>
          </a:xfrm>
        </p:spPr>
        <p:txBody>
          <a:bodyPr/>
          <a:lstStyle/>
          <a:p>
            <a:fld id="{BB4F34A9-CDE1-4B46-B65C-85707DDD80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3"/>
            <a:ext cx="2895600" cy="25781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5"/>
            <a:ext cx="762000" cy="271463"/>
          </a:xfrm>
        </p:spPr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3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7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1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7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3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3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3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3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3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3" y="4287821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3"/>
            <a:ext cx="8421624" cy="378310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3" y="5271248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3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3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1" y="609601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609601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1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1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3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5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8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5"/>
            <a:ext cx="2133600" cy="259317"/>
          </a:xfrm>
        </p:spPr>
        <p:txBody>
          <a:bodyPr/>
          <a:lstStyle/>
          <a:p>
            <a:fld id="{BB4F34A9-CDE1-4B46-B65C-85707DDD80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1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4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3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7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3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9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9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3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1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1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1" y="4026438"/>
            <a:ext cx="4711327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1" y="4026438"/>
            <a:ext cx="4711327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3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3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3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7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1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7" y="2147889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7"/>
            <a:ext cx="7345362" cy="1339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4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2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BB4F34A9-CDE1-4B46-B65C-85707DDD80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1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2028793" y="614725"/>
            <a:ext cx="5212184" cy="5472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Geography &amp; Early Civilization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91" y="1970915"/>
            <a:ext cx="3463792" cy="16905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300" dirty="0" smtClean="0"/>
              <a:t>Indian </a:t>
            </a:r>
            <a:br>
              <a:rPr lang="en-US" sz="4300" dirty="0" smtClean="0"/>
            </a:br>
            <a:r>
              <a:rPr lang="en-US" sz="4300" dirty="0" smtClean="0"/>
              <a:t>Sub-Continent</a:t>
            </a:r>
            <a:br>
              <a:rPr lang="en-US" sz="4300" dirty="0" smtClean="0"/>
            </a:br>
            <a:r>
              <a:rPr lang="en-US" sz="2667" dirty="0" smtClean="0"/>
              <a:t>River</a:t>
            </a:r>
            <a:br>
              <a:rPr lang="en-US" sz="2667" dirty="0" smtClean="0"/>
            </a:br>
            <a:r>
              <a:rPr lang="en-US" sz="2667" dirty="0" smtClean="0"/>
              <a:t>Systems </a:t>
            </a:r>
            <a:endParaRPr lang="en-US" sz="26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0" y="255155"/>
            <a:ext cx="4669292" cy="633270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208132" y="1492618"/>
            <a:ext cx="1924284" cy="88237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6721472" y="1830697"/>
            <a:ext cx="1690533" cy="7010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44157"/>
            <a:ext cx="8720666" cy="1339851"/>
          </a:xfrm>
        </p:spPr>
        <p:txBody>
          <a:bodyPr>
            <a:normAutofit/>
          </a:bodyPr>
          <a:lstStyle/>
          <a:p>
            <a:r>
              <a:rPr lang="en-US" dirty="0" smtClean="0"/>
              <a:t>Geography &amp; 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2667"/>
            <a:ext cx="8940800" cy="4521200"/>
          </a:xfrm>
        </p:spPr>
        <p:txBody>
          <a:bodyPr/>
          <a:lstStyle/>
          <a:p>
            <a:pPr marL="808038" lvl="1" indent="-457200">
              <a:buFont typeface="+mj-lt"/>
              <a:buAutoNum type="alphaLcPeriod" startAt="5"/>
            </a:pPr>
            <a:r>
              <a:rPr lang="en-US" sz="1600" dirty="0" smtClean="0"/>
              <a:t>Together these rivers make up a large area called the </a:t>
            </a:r>
            <a:r>
              <a:rPr lang="en-US" sz="1600" b="1" u="sng" dirty="0" smtClean="0">
                <a:solidFill>
                  <a:srgbClr val="3366FF"/>
                </a:solidFill>
              </a:rPr>
              <a:t>Indo-</a:t>
            </a:r>
            <a:r>
              <a:rPr lang="en-US" sz="1600" b="1" u="sng" dirty="0" err="1" smtClean="0">
                <a:solidFill>
                  <a:srgbClr val="3366FF"/>
                </a:solidFill>
              </a:rPr>
              <a:t>Gangetic</a:t>
            </a:r>
            <a:r>
              <a:rPr lang="en-US" sz="1600" b="1" u="sng" dirty="0" smtClean="0">
                <a:solidFill>
                  <a:srgbClr val="3366FF"/>
                </a:solidFill>
              </a:rPr>
              <a:t> Plain</a:t>
            </a:r>
            <a:r>
              <a:rPr lang="en-US" sz="1600" dirty="0" smtClean="0"/>
              <a:t> which was great for agriculture, transportation, and irrigation</a:t>
            </a:r>
          </a:p>
          <a:p>
            <a:pPr marL="808038" lvl="1" indent="-457200">
              <a:buFont typeface="+mj-lt"/>
              <a:buAutoNum type="alphaLcPeriod" startAt="5"/>
            </a:pPr>
            <a:r>
              <a:rPr lang="en-US" sz="2000" dirty="0" smtClean="0"/>
              <a:t>Seasonal winds called </a:t>
            </a:r>
            <a:r>
              <a:rPr lang="en-US" sz="2000" b="1" u="sng" dirty="0" smtClean="0">
                <a:solidFill>
                  <a:srgbClr val="3366FF"/>
                </a:solidFill>
              </a:rPr>
              <a:t>monsoons</a:t>
            </a:r>
            <a:r>
              <a:rPr lang="en-US" sz="2000" dirty="0" smtClean="0"/>
              <a:t> dominate India’s climate</a:t>
            </a:r>
          </a:p>
          <a:p>
            <a:pPr marL="808038" lvl="1" indent="-457200">
              <a:buFont typeface="+mj-lt"/>
              <a:buAutoNum type="alphaLcPeriod" startAt="5"/>
            </a:pPr>
            <a:r>
              <a:rPr lang="en-US" sz="2000" dirty="0" smtClean="0"/>
              <a:t>Environmental challenges</a:t>
            </a:r>
          </a:p>
          <a:p>
            <a:pPr marL="1093788" lvl="2" indent="-514350">
              <a:buFont typeface="+mj-lt"/>
              <a:buAutoNum type="romanLcPeriod"/>
            </a:pPr>
            <a:r>
              <a:rPr lang="en-US" sz="1900" b="1" u="sng" dirty="0" smtClean="0">
                <a:solidFill>
                  <a:srgbClr val="3366FF"/>
                </a:solidFill>
              </a:rPr>
              <a:t>Yearly floods</a:t>
            </a:r>
            <a:r>
              <a:rPr lang="en-US" sz="1900" dirty="0" smtClean="0"/>
              <a:t>- unpredictable</a:t>
            </a:r>
          </a:p>
          <a:p>
            <a:pPr marL="1093788" lvl="2" indent="-514350">
              <a:buFont typeface="+mj-lt"/>
              <a:buAutoNum type="romanLcPeriod"/>
            </a:pPr>
            <a:r>
              <a:rPr lang="en-US" sz="1900" dirty="0" smtClean="0"/>
              <a:t>The rivers sometimes </a:t>
            </a:r>
            <a:r>
              <a:rPr lang="en-US" sz="1900" b="1" u="sng" dirty="0" smtClean="0">
                <a:solidFill>
                  <a:srgbClr val="3366FF"/>
                </a:solidFill>
              </a:rPr>
              <a:t>change course</a:t>
            </a:r>
          </a:p>
          <a:p>
            <a:pPr marL="1093788" lvl="2" indent="-514350">
              <a:buFont typeface="+mj-lt"/>
              <a:buAutoNum type="romanLcPeriod"/>
            </a:pPr>
            <a:r>
              <a:rPr lang="en-US" sz="1900" dirty="0" smtClean="0"/>
              <a:t>Monsoons brought unpredictable cycles of </a:t>
            </a:r>
            <a:r>
              <a:rPr lang="en-US" sz="1900" b="1" u="sng" dirty="0" smtClean="0">
                <a:solidFill>
                  <a:srgbClr val="3366FF"/>
                </a:solidFill>
              </a:rPr>
              <a:t>wet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3366FF"/>
                </a:solidFill>
              </a:rPr>
              <a:t>dry</a:t>
            </a:r>
            <a:r>
              <a:rPr lang="en-US" sz="1900" dirty="0" smtClean="0"/>
              <a:t> seasons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91" y="1970915"/>
            <a:ext cx="3463792" cy="16905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300" dirty="0" smtClean="0"/>
              <a:t>Indian </a:t>
            </a:r>
            <a:br>
              <a:rPr lang="en-US" sz="4300" dirty="0" smtClean="0"/>
            </a:br>
            <a:r>
              <a:rPr lang="en-US" sz="4300" dirty="0" smtClean="0"/>
              <a:t>Sub-Continent</a:t>
            </a:r>
            <a:br>
              <a:rPr lang="en-US" sz="4300" dirty="0" smtClean="0"/>
            </a:br>
            <a:r>
              <a:rPr lang="en-US" sz="2667" dirty="0" smtClean="0"/>
              <a:t>Indo-</a:t>
            </a:r>
            <a:r>
              <a:rPr lang="en-US" sz="2667" dirty="0" err="1" smtClean="0"/>
              <a:t>Gangetic</a:t>
            </a:r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2667" dirty="0" smtClean="0"/>
              <a:t>Plain </a:t>
            </a:r>
            <a:endParaRPr lang="en-US" sz="26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0" y="255155"/>
            <a:ext cx="4669292" cy="633270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5921521" y="1665791"/>
            <a:ext cx="2300776" cy="10721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Monsoons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96" y="1702739"/>
            <a:ext cx="3914894" cy="4477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992" y="2349591"/>
            <a:ext cx="4438415" cy="32007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7" y="1169893"/>
            <a:ext cx="3008313" cy="205631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Early Civilization</a:t>
            </a:r>
            <a:br>
              <a:rPr lang="en-US" dirty="0" smtClean="0"/>
            </a:br>
            <a:r>
              <a:rPr lang="en-US" dirty="0" smtClean="0"/>
              <a:t>Along the Indus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497" y="527776"/>
            <a:ext cx="4849460" cy="55993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44157"/>
            <a:ext cx="8720666" cy="1339851"/>
          </a:xfrm>
        </p:spPr>
        <p:txBody>
          <a:bodyPr>
            <a:normAutofit/>
          </a:bodyPr>
          <a:lstStyle/>
          <a:p>
            <a:r>
              <a:rPr lang="en-US" dirty="0" smtClean="0"/>
              <a:t>Geography &amp; 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4" y="1862667"/>
            <a:ext cx="8720666" cy="45212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dirty="0" smtClean="0"/>
              <a:t>Civilization Emerges on the Indus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800" dirty="0" smtClean="0"/>
              <a:t>Historians have yet to </a:t>
            </a:r>
            <a:r>
              <a:rPr lang="en-US" sz="1800" b="1" u="sng" dirty="0" smtClean="0">
                <a:solidFill>
                  <a:srgbClr val="3366FF"/>
                </a:solidFill>
              </a:rPr>
              <a:t>decipher</a:t>
            </a:r>
            <a:r>
              <a:rPr lang="en-US" sz="1800" dirty="0" smtClean="0"/>
              <a:t> the Indus system of writing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800" dirty="0" smtClean="0"/>
              <a:t>Still unclear when civilization began but evidence shows that people were using </a:t>
            </a:r>
            <a:r>
              <a:rPr lang="en-US" sz="1800" b="1" u="sng" dirty="0" smtClean="0">
                <a:solidFill>
                  <a:srgbClr val="3366FF"/>
                </a:solidFill>
              </a:rPr>
              <a:t>domesticated</a:t>
            </a:r>
            <a:r>
              <a:rPr lang="en-US" sz="1800" dirty="0" smtClean="0"/>
              <a:t> goats and sheep around the year </a:t>
            </a:r>
            <a:r>
              <a:rPr lang="en-US" sz="1800" b="1" u="sng" dirty="0" smtClean="0">
                <a:solidFill>
                  <a:srgbClr val="3366FF"/>
                </a:solidFill>
              </a:rPr>
              <a:t>7000</a:t>
            </a:r>
            <a:r>
              <a:rPr lang="en-US" sz="1800" dirty="0" smtClean="0"/>
              <a:t> B.C.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650" dirty="0" smtClean="0"/>
              <a:t>The Indus Valley civilization is sometimes called the </a:t>
            </a:r>
            <a:r>
              <a:rPr lang="en-US" sz="1650" b="1" u="sng" dirty="0" err="1" smtClean="0">
                <a:solidFill>
                  <a:srgbClr val="3366FF"/>
                </a:solidFill>
              </a:rPr>
              <a:t>Harappan</a:t>
            </a:r>
            <a:r>
              <a:rPr lang="en-US" sz="1650" b="1" u="sng" dirty="0" smtClean="0">
                <a:solidFill>
                  <a:srgbClr val="3366FF"/>
                </a:solidFill>
              </a:rPr>
              <a:t> Civilization</a:t>
            </a:r>
            <a:r>
              <a:rPr lang="en-US" sz="1650" dirty="0" smtClean="0"/>
              <a:t> because of many archeological discoveries made there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700" b="1" u="sng" dirty="0" smtClean="0">
                <a:solidFill>
                  <a:srgbClr val="3366FF"/>
                </a:solidFill>
              </a:rPr>
              <a:t>City planning</a:t>
            </a:r>
            <a:r>
              <a:rPr lang="en-US" sz="1700" dirty="0" smtClean="0"/>
              <a:t> was one of their most remarkable achievements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700" dirty="0" smtClean="0"/>
              <a:t>They used a </a:t>
            </a:r>
            <a:r>
              <a:rPr lang="en-US" sz="1700" b="1" u="sng" dirty="0" smtClean="0">
                <a:solidFill>
                  <a:srgbClr val="3366FF"/>
                </a:solidFill>
              </a:rPr>
              <a:t>grid system</a:t>
            </a:r>
            <a:r>
              <a:rPr lang="en-US" sz="1700" dirty="0" smtClean="0"/>
              <a:t> unlike Mesopotamia’s maze of winding streets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700" dirty="0" smtClean="0"/>
              <a:t>Engineers used an advanced </a:t>
            </a:r>
            <a:r>
              <a:rPr lang="en-US" sz="1700" b="1" u="sng" dirty="0" smtClean="0">
                <a:solidFill>
                  <a:srgbClr val="3366FF"/>
                </a:solidFill>
              </a:rPr>
              <a:t>plumbing system</a:t>
            </a:r>
            <a:r>
              <a:rPr lang="en-US" sz="1700" dirty="0" smtClean="0"/>
              <a:t> that rivaled 19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century plumbing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700" dirty="0" smtClean="0"/>
              <a:t>This uniformity suggests that the Indus people had a strong </a:t>
            </a:r>
            <a:r>
              <a:rPr lang="en-US" sz="1700" b="1" u="sng" dirty="0" smtClean="0">
                <a:solidFill>
                  <a:srgbClr val="3366FF"/>
                </a:solidFill>
              </a:rPr>
              <a:t>central government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System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Mohenjo-Daro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494" y="635454"/>
            <a:ext cx="4772406" cy="55359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Plumbing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04" y="1750881"/>
            <a:ext cx="6984344" cy="4488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44157"/>
            <a:ext cx="8720666" cy="1339851"/>
          </a:xfrm>
        </p:spPr>
        <p:txBody>
          <a:bodyPr>
            <a:normAutofit/>
          </a:bodyPr>
          <a:lstStyle/>
          <a:p>
            <a:r>
              <a:rPr lang="en-US" dirty="0" smtClean="0"/>
              <a:t>Geography &amp; 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5" y="1862667"/>
            <a:ext cx="9121897" cy="45212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 err="1" smtClean="0"/>
              <a:t>Harappan</a:t>
            </a:r>
            <a:r>
              <a:rPr lang="en-US" dirty="0" smtClean="0"/>
              <a:t> Culture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2000" dirty="0" smtClean="0"/>
              <a:t>Housing separations suggests divisions in society were </a:t>
            </a:r>
            <a:r>
              <a:rPr lang="en-US" sz="2000" b="1" u="sng" dirty="0" smtClean="0">
                <a:solidFill>
                  <a:srgbClr val="3366FF"/>
                </a:solidFill>
              </a:rPr>
              <a:t>not great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2000" dirty="0" smtClean="0"/>
              <a:t>Artifacts of toys and clay pots suggest a relatively </a:t>
            </a:r>
            <a:r>
              <a:rPr lang="en-US" sz="2000" b="1" u="sng" dirty="0" smtClean="0">
                <a:solidFill>
                  <a:srgbClr val="3366FF"/>
                </a:solidFill>
              </a:rPr>
              <a:t>prosperous</a:t>
            </a:r>
            <a:r>
              <a:rPr lang="en-US" sz="2000" dirty="0" smtClean="0"/>
              <a:t> society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2000" dirty="0" smtClean="0"/>
              <a:t>Few items of warfare found suggesting that </a:t>
            </a:r>
            <a:r>
              <a:rPr lang="en-US" sz="2000" b="1" u="sng" dirty="0" smtClean="0">
                <a:solidFill>
                  <a:srgbClr val="3366FF"/>
                </a:solidFill>
              </a:rPr>
              <a:t>conflict</a:t>
            </a:r>
            <a:r>
              <a:rPr lang="en-US" sz="2000" dirty="0" smtClean="0"/>
              <a:t> was </a:t>
            </a:r>
            <a:r>
              <a:rPr lang="en-US" sz="2000" b="1" u="sng" dirty="0" smtClean="0">
                <a:solidFill>
                  <a:srgbClr val="3366FF"/>
                </a:solidFill>
              </a:rPr>
              <a:t>limited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2000" b="1" u="sng" dirty="0" smtClean="0">
                <a:solidFill>
                  <a:srgbClr val="3366FF"/>
                </a:solidFill>
              </a:rPr>
              <a:t>Animals</a:t>
            </a:r>
            <a:r>
              <a:rPr lang="en-US" sz="2000" dirty="0" smtClean="0"/>
              <a:t> were very important 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700" dirty="0" smtClean="0"/>
              <a:t>Historians believe that </a:t>
            </a:r>
            <a:r>
              <a:rPr lang="en-US" sz="1700" dirty="0" err="1" smtClean="0"/>
              <a:t>Harappan</a:t>
            </a:r>
            <a:r>
              <a:rPr lang="en-US" sz="1700" dirty="0" smtClean="0"/>
              <a:t> civilization used a </a:t>
            </a:r>
            <a:r>
              <a:rPr lang="en-US" sz="1700" b="1" u="sng" dirty="0" smtClean="0">
                <a:solidFill>
                  <a:srgbClr val="3366FF"/>
                </a:solidFill>
              </a:rPr>
              <a:t>theocracy,</a:t>
            </a:r>
            <a:r>
              <a:rPr lang="en-US" sz="1700" b="1" dirty="0" smtClean="0">
                <a:solidFill>
                  <a:srgbClr val="3366FF"/>
                </a:solidFill>
              </a:rPr>
              <a:t> </a:t>
            </a:r>
            <a:r>
              <a:rPr lang="en-US" sz="1700" b="1" u="sng" dirty="0" smtClean="0">
                <a:solidFill>
                  <a:srgbClr val="3366FF"/>
                </a:solidFill>
              </a:rPr>
              <a:t>Hindu</a:t>
            </a:r>
            <a:r>
              <a:rPr lang="en-US" sz="1700" b="1" dirty="0" smtClean="0">
                <a:solidFill>
                  <a:srgbClr val="3366FF"/>
                </a:solidFill>
              </a:rPr>
              <a:t> </a:t>
            </a:r>
            <a:r>
              <a:rPr lang="en-US" sz="1700" dirty="0" smtClean="0">
                <a:solidFill>
                  <a:schemeClr val="tx1"/>
                </a:solidFill>
              </a:rPr>
              <a:t>connection?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889000"/>
            <a:ext cx="81280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43" y="244157"/>
            <a:ext cx="8270955" cy="13398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the geography of the Indian Subcontinent:</a:t>
            </a:r>
            <a:endParaRPr lang="en-US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2509">
            <a:off x="6504892" y="3161484"/>
            <a:ext cx="1861585" cy="26774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44157"/>
            <a:ext cx="8720666" cy="1339851"/>
          </a:xfrm>
        </p:spPr>
        <p:txBody>
          <a:bodyPr>
            <a:normAutofit/>
          </a:bodyPr>
          <a:lstStyle/>
          <a:p>
            <a:r>
              <a:rPr lang="en-US" dirty="0" smtClean="0"/>
              <a:t>Geography &amp; 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4" y="1696540"/>
            <a:ext cx="8720666" cy="4687329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dirty="0" smtClean="0"/>
              <a:t>Indus Valley Culture Ends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700" dirty="0" smtClean="0"/>
              <a:t>Evidence found in the 1970s suggests that a shift in tectonic plates may have caused </a:t>
            </a:r>
            <a:r>
              <a:rPr lang="en-US" sz="1700" b="1" u="sng" dirty="0" smtClean="0">
                <a:solidFill>
                  <a:srgbClr val="3366FF"/>
                </a:solidFill>
              </a:rPr>
              <a:t>earthquakes</a:t>
            </a:r>
            <a:r>
              <a:rPr lang="en-US" sz="1700" dirty="0" smtClean="0">
                <a:solidFill>
                  <a:srgbClr val="3366FF"/>
                </a:solidFill>
              </a:rPr>
              <a:t>, </a:t>
            </a:r>
            <a:r>
              <a:rPr lang="en-US" sz="1700" b="1" u="sng" dirty="0" smtClean="0">
                <a:solidFill>
                  <a:srgbClr val="3366FF"/>
                </a:solidFill>
              </a:rPr>
              <a:t>flooding</a:t>
            </a:r>
            <a:r>
              <a:rPr lang="en-US" sz="1700" dirty="0" smtClean="0"/>
              <a:t>, and caused the Indus to change course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700" dirty="0" smtClean="0"/>
              <a:t>Some cities survived the disasters but other cities </a:t>
            </a:r>
            <a:r>
              <a:rPr lang="en-US" sz="1700" b="1" u="sng" dirty="0" smtClean="0">
                <a:solidFill>
                  <a:srgbClr val="3366FF"/>
                </a:solidFill>
              </a:rPr>
              <a:t>food supplies</a:t>
            </a:r>
            <a:r>
              <a:rPr lang="en-US" sz="1700" dirty="0" smtClean="0"/>
              <a:t> were affected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650" dirty="0" smtClean="0"/>
              <a:t>Later a group of people called the </a:t>
            </a:r>
            <a:r>
              <a:rPr lang="en-US" sz="1650" b="1" u="sng" dirty="0" smtClean="0">
                <a:solidFill>
                  <a:srgbClr val="3366FF"/>
                </a:solidFill>
              </a:rPr>
              <a:t>Aryans</a:t>
            </a:r>
            <a:r>
              <a:rPr lang="en-US" sz="1650" dirty="0" smtClean="0"/>
              <a:t> would sweep into the area and take control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146" y="4063079"/>
            <a:ext cx="3333970" cy="2320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43" y="244157"/>
            <a:ext cx="8270955" cy="13398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the geography of the Indian Subcontinent:</a:t>
            </a:r>
            <a:endParaRPr lang="en-US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2509">
            <a:off x="6504892" y="3161484"/>
            <a:ext cx="1861585" cy="267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Geography of India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Indus River Valley cultures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End of the Indus River Valley cultures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44157"/>
            <a:ext cx="8720666" cy="1339851"/>
          </a:xfrm>
        </p:spPr>
        <p:txBody>
          <a:bodyPr>
            <a:normAutofit/>
          </a:bodyPr>
          <a:lstStyle/>
          <a:p>
            <a:r>
              <a:rPr lang="en-US" dirty="0" smtClean="0"/>
              <a:t>Geography &amp; 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4" y="1862667"/>
            <a:ext cx="8720666" cy="45212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Setting the Stage</a:t>
            </a:r>
          </a:p>
          <a:p>
            <a:pPr marL="693738" lvl="1" indent="-342900">
              <a:buFont typeface="+mj-lt"/>
              <a:buAutoNum type="alphaLcPeriod"/>
            </a:pPr>
            <a:r>
              <a:rPr lang="en-US" sz="1550" dirty="0" smtClean="0"/>
              <a:t>Historians know less about the origins and eventual decline of early Indian cultures because the </a:t>
            </a:r>
            <a:r>
              <a:rPr lang="en-US" sz="1550" b="1" u="sng" dirty="0" smtClean="0">
                <a:solidFill>
                  <a:srgbClr val="3366FF"/>
                </a:solidFill>
              </a:rPr>
              <a:t>language</a:t>
            </a:r>
            <a:r>
              <a:rPr lang="en-US" sz="1550" dirty="0" smtClean="0"/>
              <a:t> of the culture has </a:t>
            </a:r>
            <a:r>
              <a:rPr lang="en-US" sz="1550" b="1" u="sng" dirty="0" smtClean="0">
                <a:solidFill>
                  <a:srgbClr val="3366FF"/>
                </a:solidFill>
              </a:rPr>
              <a:t>not</a:t>
            </a:r>
            <a:r>
              <a:rPr lang="en-US" sz="1550" dirty="0" smtClean="0"/>
              <a:t> been </a:t>
            </a:r>
            <a:r>
              <a:rPr lang="en-US" sz="1550" b="1" u="sng" dirty="0" smtClean="0">
                <a:solidFill>
                  <a:srgbClr val="3366FF"/>
                </a:solidFill>
              </a:rPr>
              <a:t>translated</a:t>
            </a:r>
            <a:r>
              <a:rPr lang="en-US" sz="1550" dirty="0" smtClean="0"/>
              <a:t> yet.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60" y="3382829"/>
            <a:ext cx="4495939" cy="3001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91" y="1970915"/>
            <a:ext cx="3463792" cy="16905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300" dirty="0" smtClean="0"/>
              <a:t>Indian </a:t>
            </a:r>
            <a:br>
              <a:rPr lang="en-US" sz="4300" dirty="0" smtClean="0"/>
            </a:br>
            <a:r>
              <a:rPr lang="en-US" sz="4300" dirty="0" smtClean="0"/>
              <a:t>Sub-Continent </a:t>
            </a:r>
            <a:endParaRPr lang="en-US" sz="4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0" y="255155"/>
            <a:ext cx="4669292" cy="633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44157"/>
            <a:ext cx="8720666" cy="1339851"/>
          </a:xfrm>
        </p:spPr>
        <p:txBody>
          <a:bodyPr>
            <a:normAutofit/>
          </a:bodyPr>
          <a:lstStyle/>
          <a:p>
            <a:r>
              <a:rPr lang="en-US" dirty="0" smtClean="0"/>
              <a:t>Geography &amp; 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4" y="1862667"/>
            <a:ext cx="8720666" cy="45212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 smtClean="0"/>
              <a:t>The Geography of the Indian Subcontinent</a:t>
            </a:r>
          </a:p>
          <a:p>
            <a:pPr marL="693738" lvl="1" indent="-342900">
              <a:buFont typeface="+mj-lt"/>
              <a:buAutoNum type="alphaLcPeriod"/>
            </a:pPr>
            <a:r>
              <a:rPr lang="en-US" sz="1700" dirty="0" smtClean="0"/>
              <a:t>India, Pakistan, and Bangladesh make up the landmass of the Indian </a:t>
            </a:r>
            <a:r>
              <a:rPr lang="en-US" sz="1700" b="1" u="sng" dirty="0" smtClean="0">
                <a:solidFill>
                  <a:srgbClr val="3366FF"/>
                </a:solidFill>
              </a:rPr>
              <a:t>Subcontinent</a:t>
            </a:r>
          </a:p>
          <a:p>
            <a:pPr marL="693738" lvl="1" indent="-342900">
              <a:buFont typeface="+mj-lt"/>
              <a:buAutoNum type="alphaLcPeriod"/>
            </a:pPr>
            <a:r>
              <a:rPr lang="en-US" sz="1550" dirty="0" smtClean="0"/>
              <a:t>This region is separated from </a:t>
            </a:r>
            <a:r>
              <a:rPr lang="en-US" sz="1550" b="1" u="sng" dirty="0" smtClean="0">
                <a:solidFill>
                  <a:srgbClr val="3366FF"/>
                </a:solidFill>
              </a:rPr>
              <a:t>Asia</a:t>
            </a:r>
            <a:r>
              <a:rPr lang="en-US" sz="1550" dirty="0" smtClean="0"/>
              <a:t> by several </a:t>
            </a:r>
            <a:r>
              <a:rPr lang="en-US" sz="1550" b="1" u="sng" dirty="0" smtClean="0">
                <a:solidFill>
                  <a:srgbClr val="3366FF"/>
                </a:solidFill>
              </a:rPr>
              <a:t>mountain ranges</a:t>
            </a:r>
            <a:r>
              <a:rPr lang="en-US" sz="1550" dirty="0" smtClean="0"/>
              <a:t>, some of the tallest in the world</a:t>
            </a:r>
          </a:p>
          <a:p>
            <a:pPr marL="979488" lvl="2" indent="-400050">
              <a:buFont typeface="+mj-lt"/>
              <a:buAutoNum type="romanLcPeriod"/>
            </a:pPr>
            <a:r>
              <a:rPr lang="en-US" sz="1800" b="1" u="sng" dirty="0" smtClean="0">
                <a:solidFill>
                  <a:srgbClr val="3366FF"/>
                </a:solidFill>
              </a:rPr>
              <a:t>Hindu Kush, Karakorum</a:t>
            </a:r>
            <a:r>
              <a:rPr lang="en-US" sz="1800" dirty="0" smtClean="0"/>
              <a:t>, &amp; </a:t>
            </a:r>
            <a:r>
              <a:rPr lang="en-US" sz="1800" b="1" u="sng" dirty="0" smtClean="0">
                <a:solidFill>
                  <a:srgbClr val="3366FF"/>
                </a:solidFill>
              </a:rPr>
              <a:t>Himalayas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91" y="1970915"/>
            <a:ext cx="3463792" cy="16905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300" dirty="0" smtClean="0"/>
              <a:t>Indian </a:t>
            </a:r>
            <a:br>
              <a:rPr lang="en-US" sz="4300" dirty="0" smtClean="0"/>
            </a:br>
            <a:r>
              <a:rPr lang="en-US" sz="4300" dirty="0" smtClean="0"/>
              <a:t>Sub-Continent</a:t>
            </a:r>
            <a:br>
              <a:rPr lang="en-US" sz="4300" dirty="0" smtClean="0"/>
            </a:br>
            <a:r>
              <a:rPr lang="en-US" sz="2667" dirty="0" smtClean="0"/>
              <a:t>Mountain</a:t>
            </a:r>
            <a:br>
              <a:rPr lang="en-US" sz="2667" dirty="0" smtClean="0"/>
            </a:br>
            <a:r>
              <a:rPr lang="en-US" sz="2667" dirty="0" smtClean="0"/>
              <a:t>Ranges </a:t>
            </a:r>
            <a:endParaRPr lang="en-US" sz="26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0" y="255155"/>
            <a:ext cx="4669292" cy="633270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076180" y="1179249"/>
            <a:ext cx="2399913" cy="25564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955106" y="2638881"/>
            <a:ext cx="2399913" cy="25564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32462" y="1307071"/>
            <a:ext cx="2399913" cy="25564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44157"/>
            <a:ext cx="8720666" cy="1339851"/>
          </a:xfrm>
        </p:spPr>
        <p:txBody>
          <a:bodyPr>
            <a:normAutofit/>
          </a:bodyPr>
          <a:lstStyle/>
          <a:p>
            <a:r>
              <a:rPr lang="en-US" dirty="0" smtClean="0"/>
              <a:t>Geography &amp; 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5460" y="1862667"/>
            <a:ext cx="9056260" cy="4521200"/>
          </a:xfrm>
        </p:spPr>
        <p:txBody>
          <a:bodyPr>
            <a:normAutofit/>
          </a:bodyPr>
          <a:lstStyle/>
          <a:p>
            <a:pPr marL="808038" lvl="1" indent="-457200">
              <a:buFont typeface="+mj-lt"/>
              <a:buAutoNum type="alphaLcPeriod" startAt="3"/>
            </a:pPr>
            <a:r>
              <a:rPr lang="en-US" sz="2100" b="1" u="sng" dirty="0" smtClean="0">
                <a:solidFill>
                  <a:srgbClr val="3366FF"/>
                </a:solidFill>
              </a:rPr>
              <a:t>Indus</a:t>
            </a:r>
            <a:r>
              <a:rPr lang="en-US" sz="2100" dirty="0" smtClean="0"/>
              <a:t> River </a:t>
            </a:r>
          </a:p>
          <a:p>
            <a:pPr marL="979488" lvl="2" indent="-400050">
              <a:buFont typeface="+mj-lt"/>
              <a:buAutoNum type="romanLcPeriod"/>
            </a:pPr>
            <a:r>
              <a:rPr lang="en-US" sz="2100" dirty="0" smtClean="0"/>
              <a:t>Farming is only possible in the areas </a:t>
            </a:r>
            <a:r>
              <a:rPr lang="en-US" sz="2100" b="1" u="sng" dirty="0" smtClean="0">
                <a:solidFill>
                  <a:srgbClr val="3366FF"/>
                </a:solidFill>
              </a:rPr>
              <a:t>directly watered</a:t>
            </a:r>
            <a:r>
              <a:rPr lang="en-US" sz="2100" dirty="0" smtClean="0"/>
              <a:t> by the Indus</a:t>
            </a:r>
          </a:p>
          <a:p>
            <a:pPr marL="979488" lvl="2" indent="-400050">
              <a:buFont typeface="+mj-lt"/>
              <a:buAutoNum type="romanLcPeriod"/>
            </a:pPr>
            <a:r>
              <a:rPr lang="en-US" sz="2100" dirty="0" smtClean="0"/>
              <a:t>Much of the lower Indus Valley is occupied by the </a:t>
            </a:r>
            <a:r>
              <a:rPr lang="en-US" sz="2100" b="1" u="sng" dirty="0" err="1" smtClean="0">
                <a:solidFill>
                  <a:srgbClr val="3366FF"/>
                </a:solidFill>
              </a:rPr>
              <a:t>Thar</a:t>
            </a:r>
            <a:r>
              <a:rPr lang="en-US" sz="2100" dirty="0" smtClean="0"/>
              <a:t> Desert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138" y="3673131"/>
            <a:ext cx="3614312" cy="2710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44157"/>
            <a:ext cx="8720666" cy="1339851"/>
          </a:xfrm>
        </p:spPr>
        <p:txBody>
          <a:bodyPr>
            <a:normAutofit/>
          </a:bodyPr>
          <a:lstStyle/>
          <a:p>
            <a:r>
              <a:rPr lang="en-US" dirty="0" smtClean="0"/>
              <a:t>Geography &amp; 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7213" y="1862667"/>
            <a:ext cx="9048013" cy="4521200"/>
          </a:xfrm>
        </p:spPr>
        <p:txBody>
          <a:bodyPr>
            <a:normAutofit/>
          </a:bodyPr>
          <a:lstStyle/>
          <a:p>
            <a:pPr marL="808038" lvl="1" indent="-457200">
              <a:buFont typeface="+mj-lt"/>
              <a:buAutoNum type="alphaLcPeriod" startAt="4"/>
            </a:pPr>
            <a:r>
              <a:rPr lang="en-US" sz="2000" b="1" u="sng" dirty="0" smtClean="0">
                <a:solidFill>
                  <a:srgbClr val="3366FF"/>
                </a:solidFill>
              </a:rPr>
              <a:t>Ganges</a:t>
            </a:r>
            <a:r>
              <a:rPr lang="en-US" sz="2000" dirty="0" smtClean="0"/>
              <a:t> River</a:t>
            </a:r>
          </a:p>
          <a:p>
            <a:pPr marL="979488" lvl="2" indent="-400050">
              <a:buFont typeface="+mj-lt"/>
              <a:buAutoNum type="romanLcPeriod"/>
            </a:pPr>
            <a:r>
              <a:rPr lang="en-US" dirty="0" smtClean="0"/>
              <a:t>The Ganges flows from the </a:t>
            </a:r>
            <a:r>
              <a:rPr lang="en-US" b="1" u="sng" dirty="0" smtClean="0">
                <a:solidFill>
                  <a:srgbClr val="3366FF"/>
                </a:solidFill>
              </a:rPr>
              <a:t>Himalayas</a:t>
            </a:r>
            <a:r>
              <a:rPr lang="en-US" dirty="0" smtClean="0"/>
              <a:t> and flows across </a:t>
            </a:r>
            <a:r>
              <a:rPr lang="en-US" b="1" u="sng" dirty="0" smtClean="0">
                <a:solidFill>
                  <a:srgbClr val="3366FF"/>
                </a:solidFill>
              </a:rPr>
              <a:t>northern</a:t>
            </a:r>
            <a:r>
              <a:rPr lang="en-US" dirty="0" smtClean="0"/>
              <a:t> India</a:t>
            </a:r>
          </a:p>
          <a:p>
            <a:pPr marL="979488" lvl="2" indent="-400050">
              <a:buFont typeface="+mj-lt"/>
              <a:buAutoNum type="romanLcPeriod"/>
            </a:pPr>
            <a:r>
              <a:rPr lang="en-US" dirty="0" smtClean="0"/>
              <a:t>It joins the </a:t>
            </a:r>
            <a:r>
              <a:rPr lang="en-US" b="1" u="sng" dirty="0" smtClean="0">
                <a:solidFill>
                  <a:srgbClr val="3366FF"/>
                </a:solidFill>
              </a:rPr>
              <a:t>Brahmaputra</a:t>
            </a:r>
            <a:r>
              <a:rPr lang="en-US" dirty="0" smtClean="0"/>
              <a:t> River as it flows into the Bay of </a:t>
            </a:r>
            <a:r>
              <a:rPr lang="en-US" b="1" u="sng" dirty="0" smtClean="0">
                <a:solidFill>
                  <a:srgbClr val="3366FF"/>
                </a:solidFill>
              </a:rPr>
              <a:t>Bengal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384" y="3640066"/>
            <a:ext cx="3861125" cy="2711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36" y="3640066"/>
            <a:ext cx="3980760" cy="2743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151</TotalTime>
  <Words>467</Words>
  <Application>Microsoft Office PowerPoint</Application>
  <PresentationFormat>On-screen Show (4:3)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Brush Script MT</vt:lpstr>
      <vt:lpstr>Calisto MT</vt:lpstr>
      <vt:lpstr>Capital</vt:lpstr>
      <vt:lpstr>India</vt:lpstr>
      <vt:lpstr>Constructive Response Question</vt:lpstr>
      <vt:lpstr>What will we learn?</vt:lpstr>
      <vt:lpstr>Geography &amp; Early Civilization</vt:lpstr>
      <vt:lpstr>Indian  Sub-Continent </vt:lpstr>
      <vt:lpstr>Geography &amp; Early Civilization</vt:lpstr>
      <vt:lpstr>Indian  Sub-Continent Mountain Ranges </vt:lpstr>
      <vt:lpstr>Geography &amp; Early Civilization</vt:lpstr>
      <vt:lpstr>Geography &amp; Early Civilization</vt:lpstr>
      <vt:lpstr>Indian  Sub-Continent River Systems </vt:lpstr>
      <vt:lpstr>Geography &amp; Early Civilization</vt:lpstr>
      <vt:lpstr>Indian  Sub-Continent Indo-Gangetic Plain </vt:lpstr>
      <vt:lpstr>Monsoons</vt:lpstr>
      <vt:lpstr>Early Civilization Along the Indus</vt:lpstr>
      <vt:lpstr>Geography &amp; Early Civilization</vt:lpstr>
      <vt:lpstr>Grid System</vt:lpstr>
      <vt:lpstr>Plumbing</vt:lpstr>
      <vt:lpstr>Geography &amp; Early Civilization</vt:lpstr>
      <vt:lpstr>PowerPoint Presentation</vt:lpstr>
      <vt:lpstr>Geography &amp; Early Civilization</vt:lpstr>
      <vt:lpstr>Constructive Response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</dc:title>
  <dc:creator>Karl Sagan</dc:creator>
  <cp:lastModifiedBy>Tiffany Blalock</cp:lastModifiedBy>
  <cp:revision>12</cp:revision>
  <dcterms:created xsi:type="dcterms:W3CDTF">2014-11-23T02:00:04Z</dcterms:created>
  <dcterms:modified xsi:type="dcterms:W3CDTF">2018-02-06T14:37:45Z</dcterms:modified>
</cp:coreProperties>
</file>