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76" r:id="rId3"/>
    <p:sldId id="278" r:id="rId4"/>
    <p:sldId id="269" r:id="rId5"/>
    <p:sldId id="257" r:id="rId6"/>
    <p:sldId id="264" r:id="rId7"/>
    <p:sldId id="263" r:id="rId8"/>
    <p:sldId id="270" r:id="rId9"/>
    <p:sldId id="271" r:id="rId10"/>
    <p:sldId id="262" r:id="rId11"/>
    <p:sldId id="261" r:id="rId12"/>
    <p:sldId id="272" r:id="rId13"/>
    <p:sldId id="260" r:id="rId14"/>
    <p:sldId id="273" r:id="rId15"/>
    <p:sldId id="274" r:id="rId16"/>
    <p:sldId id="275" r:id="rId17"/>
    <p:sldId id="259" r:id="rId18"/>
    <p:sldId id="268" r:id="rId19"/>
    <p:sldId id="267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2" y="1"/>
            <a:ext cx="9143999" cy="5135431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DF22-F173-5A42-B20A-F0447577BBA9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1050-6AE1-DF4B-8E99-7D377CB6ED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DF22-F173-5A42-B20A-F0447577BBA9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1050-6AE1-DF4B-8E99-7D377CB6E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9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DF22-F173-5A42-B20A-F0447577BBA9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60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1050-6AE1-DF4B-8E99-7D377CB6E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DF22-F173-5A42-B20A-F0447577BBA9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1050-6AE1-DF4B-8E99-7D377CB6E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DF22-F173-5A42-B20A-F0447577BBA9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1050-6AE1-DF4B-8E99-7D377CB6E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DF22-F173-5A42-B20A-F0447577BBA9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1050-6AE1-DF4B-8E99-7D377CB6E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8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698988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DF22-F173-5A42-B20A-F0447577BBA9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1050-6AE1-DF4B-8E99-7D377CB6E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DF22-F173-5A42-B20A-F0447577BBA9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1050-6AE1-DF4B-8E99-7D377CB6E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DF22-F173-5A42-B20A-F0447577BBA9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1050-6AE1-DF4B-8E99-7D377CB6E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9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9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DF22-F173-5A42-B20A-F0447577BBA9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1050-6AE1-DF4B-8E99-7D377CB6ED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7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E30DF22-F173-5A42-B20A-F0447577BBA9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5691050-6AE1-DF4B-8E99-7D377CB6E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2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25106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3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8E30DF22-F173-5A42-B20A-F0447577BBA9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65691050-6AE1-DF4B-8E99-7D377CB6E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Outcomes: The Rise of Islam &amp; Beliefs of Islam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300" dirty="0" smtClean="0"/>
              <a:t>Islam</a:t>
            </a:r>
            <a:endParaRPr lang="en-US" sz="6300" dirty="0"/>
          </a:p>
        </p:txBody>
      </p:sp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3089" y="879476"/>
            <a:ext cx="1761401" cy="1791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24107" y="1576021"/>
            <a:ext cx="9668107" cy="5080343"/>
          </a:xfrm>
        </p:spPr>
        <p:txBody>
          <a:bodyPr>
            <a:normAutofit/>
          </a:bodyPr>
          <a:lstStyle/>
          <a:p>
            <a:pPr marL="1339596" lvl="2" indent="-571500">
              <a:buFont typeface="+mj-lt"/>
              <a:buAutoNum type="romanLcPeriod" startAt="2"/>
            </a:pPr>
            <a:r>
              <a:rPr lang="en-US" sz="2600" b="1" u="sng" dirty="0" smtClean="0">
                <a:solidFill>
                  <a:srgbClr val="FF0000"/>
                </a:solidFill>
              </a:rPr>
              <a:t>Muhammad</a:t>
            </a:r>
          </a:p>
          <a:p>
            <a:pPr marL="1547622" lvl="3" indent="-514350">
              <a:buFont typeface="+mj-lt"/>
              <a:buAutoNum type="arabicPeriod"/>
            </a:pPr>
            <a:r>
              <a:rPr lang="en-US" sz="2600" b="1" u="sng" dirty="0" smtClean="0">
                <a:solidFill>
                  <a:srgbClr val="FF0000"/>
                </a:solidFill>
              </a:rPr>
              <a:t>Orphaned</a:t>
            </a:r>
            <a:r>
              <a:rPr lang="en-US" sz="2600" dirty="0" smtClean="0"/>
              <a:t> at age 6 and raised by grandfather and uncle</a:t>
            </a:r>
          </a:p>
          <a:p>
            <a:pPr marL="1547622" lvl="3" indent="-514350">
              <a:buFont typeface="+mj-lt"/>
              <a:buAutoNum type="arabicPeriod"/>
            </a:pPr>
            <a:r>
              <a:rPr lang="en-US" sz="2600" dirty="0" smtClean="0"/>
              <a:t>At age 25 Muhammad became a </a:t>
            </a:r>
            <a:r>
              <a:rPr lang="en-US" sz="2600" b="1" u="sng" dirty="0" smtClean="0">
                <a:solidFill>
                  <a:srgbClr val="FF0000"/>
                </a:solidFill>
              </a:rPr>
              <a:t>businessman</a:t>
            </a:r>
            <a:r>
              <a:rPr lang="en-US" sz="2600" dirty="0" smtClean="0"/>
              <a:t> and </a:t>
            </a:r>
            <a:r>
              <a:rPr lang="en-US" sz="2600" b="1" u="sng" dirty="0" smtClean="0">
                <a:solidFill>
                  <a:srgbClr val="FF0000"/>
                </a:solidFill>
              </a:rPr>
              <a:t>trader</a:t>
            </a:r>
          </a:p>
          <a:p>
            <a:pPr marL="1547622" lvl="3" indent="-514350">
              <a:buFont typeface="+mj-lt"/>
              <a:buAutoNum type="arabicPeriod"/>
            </a:pPr>
            <a:r>
              <a:rPr lang="en-US" sz="2600" dirty="0" smtClean="0"/>
              <a:t>Married </a:t>
            </a:r>
            <a:r>
              <a:rPr lang="en-US" sz="2600" b="1" u="sng" dirty="0" err="1" smtClean="0">
                <a:solidFill>
                  <a:srgbClr val="FF0000"/>
                </a:solidFill>
              </a:rPr>
              <a:t>Khadijah</a:t>
            </a:r>
            <a:r>
              <a:rPr lang="en-US" sz="2600" dirty="0" smtClean="0"/>
              <a:t>, a businesswoman</a:t>
            </a:r>
          </a:p>
          <a:p>
            <a:pPr marL="1547622" lvl="3" indent="-514350">
              <a:buFont typeface="+mj-lt"/>
              <a:buAutoNum type="arabicPeriod"/>
            </a:pPr>
            <a:r>
              <a:rPr lang="en-US" sz="2600" dirty="0" smtClean="0"/>
              <a:t>Life changes: While meditating in a cave, he is visited by </a:t>
            </a:r>
            <a:r>
              <a:rPr lang="en-US" sz="2600" b="1" u="sng" dirty="0" smtClean="0">
                <a:solidFill>
                  <a:srgbClr val="FF0000"/>
                </a:solidFill>
              </a:rPr>
              <a:t>angel Gabriel </a:t>
            </a:r>
            <a:r>
              <a:rPr lang="en-US" sz="2600" dirty="0" smtClean="0"/>
              <a:t>who proclaims to Muhammad to preach message that there is only </a:t>
            </a:r>
            <a:r>
              <a:rPr lang="en-US" sz="2600" b="1" u="sng" dirty="0" smtClean="0">
                <a:solidFill>
                  <a:srgbClr val="FF0000"/>
                </a:solidFill>
              </a:rPr>
              <a:t>one true god</a:t>
            </a:r>
          </a:p>
          <a:p>
            <a:pPr marL="1547622" lvl="3" indent="-514350">
              <a:buFont typeface="+mj-lt"/>
              <a:buAutoNum type="arabicPeriod"/>
            </a:pPr>
            <a:r>
              <a:rPr lang="en-US" sz="2600" dirty="0" smtClean="0"/>
              <a:t>Began to preach and spread </a:t>
            </a:r>
            <a:r>
              <a:rPr lang="en-US" sz="2600" b="1" u="sng" dirty="0" smtClean="0">
                <a:solidFill>
                  <a:srgbClr val="FF0000"/>
                </a:solidFill>
              </a:rPr>
              <a:t>Islam</a:t>
            </a:r>
          </a:p>
          <a:p>
            <a:pPr marL="1547622" lvl="3" indent="-514350">
              <a:buFont typeface="+mj-lt"/>
              <a:buAutoNum type="arabicPeriod"/>
            </a:pPr>
            <a:r>
              <a:rPr lang="en-US" sz="2600" dirty="0" smtClean="0"/>
              <a:t>Not seen as </a:t>
            </a:r>
            <a:r>
              <a:rPr lang="en-US" sz="2600" b="1" u="sng" dirty="0" smtClean="0">
                <a:solidFill>
                  <a:srgbClr val="FF0000"/>
                </a:solidFill>
              </a:rPr>
              <a:t>divine</a:t>
            </a:r>
            <a:r>
              <a:rPr lang="en-US" sz="2600" dirty="0" smtClean="0"/>
              <a:t> (having extra power)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6021"/>
            <a:ext cx="9144000" cy="5080343"/>
          </a:xfrm>
        </p:spPr>
        <p:txBody>
          <a:bodyPr/>
          <a:lstStyle/>
          <a:p>
            <a:r>
              <a:rPr lang="en-US" b="1" dirty="0" smtClean="0"/>
              <a:t>Islam: </a:t>
            </a:r>
            <a:r>
              <a:rPr lang="en-US" b="1" u="sng" dirty="0" smtClean="0">
                <a:solidFill>
                  <a:srgbClr val="FF0000"/>
                </a:solidFill>
              </a:rPr>
              <a:t>Submission to will of Allah (god)</a:t>
            </a:r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Muslim: </a:t>
            </a:r>
            <a:r>
              <a:rPr lang="en-US" b="1" u="sng" dirty="0" smtClean="0">
                <a:solidFill>
                  <a:srgbClr val="FF0000"/>
                </a:solidFill>
              </a:rPr>
              <a:t>One who has submitted</a:t>
            </a:r>
            <a:endParaRPr lang="en-US" u="sng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0925" y="2930286"/>
            <a:ext cx="5426217" cy="3262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Arabian Peninsula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9883" y="1535800"/>
            <a:ext cx="4984595" cy="520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V="1">
            <a:off x="836343" y="3824868"/>
            <a:ext cx="2542479" cy="122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3746" y="1576021"/>
            <a:ext cx="9567746" cy="5080343"/>
          </a:xfrm>
        </p:spPr>
        <p:txBody>
          <a:bodyPr>
            <a:normAutofit/>
          </a:bodyPr>
          <a:lstStyle/>
          <a:p>
            <a:pPr marL="1339596" lvl="2" indent="-571500">
              <a:buFont typeface="+mj-lt"/>
              <a:buAutoNum type="romanLcPeriod" startAt="3"/>
            </a:pPr>
            <a:r>
              <a:rPr lang="en-US" sz="2800" b="1" dirty="0" err="1" smtClean="0"/>
              <a:t>Hijrah</a:t>
            </a:r>
            <a:r>
              <a:rPr lang="en-US" sz="2800" b="1" dirty="0" smtClean="0"/>
              <a:t> &amp; Return to Mecca</a:t>
            </a:r>
          </a:p>
          <a:p>
            <a:pPr marL="1490472" lvl="3" indent="-457200">
              <a:buFont typeface="+mj-lt"/>
              <a:buAutoNum type="arabicPeriod"/>
            </a:pPr>
            <a:r>
              <a:rPr lang="en-US" sz="2400" dirty="0" smtClean="0"/>
              <a:t>in 622 AD, Mohammad and followers leave Mecca for </a:t>
            </a:r>
            <a:r>
              <a:rPr lang="en-US" sz="2400" b="1" u="sng" dirty="0" smtClean="0">
                <a:solidFill>
                  <a:srgbClr val="FF0000"/>
                </a:solidFill>
              </a:rPr>
              <a:t>Medina</a:t>
            </a:r>
            <a:r>
              <a:rPr lang="en-US" sz="2400" dirty="0" smtClean="0"/>
              <a:t> and continue to spread Islam known as the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Hijrah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 marL="1547622" lvl="3" indent="-514350">
              <a:buFont typeface="+mj-lt"/>
              <a:buAutoNum type="arabicPeriod"/>
            </a:pPr>
            <a:r>
              <a:rPr lang="en-US" sz="2800" dirty="0" smtClean="0"/>
              <a:t>Becomes “</a:t>
            </a:r>
            <a:r>
              <a:rPr lang="en-US" sz="2800" b="1" u="sng" dirty="0" smtClean="0">
                <a:solidFill>
                  <a:srgbClr val="FF0000"/>
                </a:solidFill>
              </a:rPr>
              <a:t>year 1</a:t>
            </a:r>
            <a:r>
              <a:rPr lang="en-US" sz="2800" dirty="0" smtClean="0"/>
              <a:t>” for Muslims</a:t>
            </a:r>
          </a:p>
          <a:p>
            <a:pPr marL="1547622" lvl="3" indent="-514350">
              <a:buFont typeface="+mj-lt"/>
              <a:buAutoNum type="arabicPeriod"/>
            </a:pPr>
            <a:r>
              <a:rPr lang="en-US" sz="2800" dirty="0" smtClean="0"/>
              <a:t>First </a:t>
            </a:r>
            <a:r>
              <a:rPr lang="en-US" sz="2800" b="1" u="sng" dirty="0" smtClean="0">
                <a:solidFill>
                  <a:srgbClr val="FF0000"/>
                </a:solidFill>
              </a:rPr>
              <a:t>mosque</a:t>
            </a:r>
            <a:r>
              <a:rPr lang="en-US" sz="2800" dirty="0" smtClean="0"/>
              <a:t> established for Islam</a:t>
            </a:r>
          </a:p>
          <a:p>
            <a:pPr marL="1490472" lvl="3" indent="-457200">
              <a:buFont typeface="+mj-lt"/>
              <a:buAutoNum type="arabicPeriod"/>
            </a:pPr>
            <a:r>
              <a:rPr lang="en-US" sz="2600" dirty="0" smtClean="0"/>
              <a:t>630 AD, Muhammad </a:t>
            </a:r>
            <a:r>
              <a:rPr lang="en-US" sz="2600" b="1" u="sng" dirty="0" smtClean="0">
                <a:solidFill>
                  <a:srgbClr val="FF0000"/>
                </a:solidFill>
              </a:rPr>
              <a:t>returns</a:t>
            </a:r>
            <a:r>
              <a:rPr lang="en-US" sz="2600" dirty="0" smtClean="0"/>
              <a:t> to </a:t>
            </a:r>
            <a:r>
              <a:rPr lang="en-US" sz="2600" b="1" u="sng" dirty="0" smtClean="0">
                <a:solidFill>
                  <a:srgbClr val="FF0000"/>
                </a:solidFill>
              </a:rPr>
              <a:t>Mecca</a:t>
            </a:r>
            <a:r>
              <a:rPr lang="en-US" sz="2600" dirty="0" smtClean="0"/>
              <a:t> and destroys the idols in the </a:t>
            </a:r>
            <a:r>
              <a:rPr lang="en-US" sz="2600" dirty="0" err="1" smtClean="0"/>
              <a:t>Ka’aba</a:t>
            </a:r>
            <a:endParaRPr lang="en-US" sz="2600" dirty="0" smtClean="0"/>
          </a:p>
          <a:p>
            <a:pPr marL="1547622" lvl="3" indent="-514350">
              <a:buFont typeface="+mj-lt"/>
              <a:buAutoNum type="arabicPeriod"/>
            </a:pPr>
            <a:r>
              <a:rPr lang="en-US" sz="2800" dirty="0" err="1" smtClean="0"/>
              <a:t>Ka’aba</a:t>
            </a:r>
            <a:r>
              <a:rPr lang="en-US" sz="2800" dirty="0" smtClean="0"/>
              <a:t> becomes the </a:t>
            </a:r>
            <a:r>
              <a:rPr lang="en-US" sz="2800" b="1" u="sng" dirty="0" smtClean="0">
                <a:solidFill>
                  <a:srgbClr val="FF0000"/>
                </a:solidFill>
              </a:rPr>
              <a:t>most sacred site</a:t>
            </a:r>
            <a:r>
              <a:rPr lang="en-US" sz="2800" dirty="0" smtClean="0"/>
              <a:t> in Islam</a:t>
            </a:r>
          </a:p>
          <a:p>
            <a:pPr marL="1547622" lvl="3" indent="-514350">
              <a:buFont typeface="+mj-lt"/>
              <a:buAutoNum type="arabicPeriod"/>
            </a:pPr>
            <a:r>
              <a:rPr lang="en-US" sz="2800" dirty="0" smtClean="0"/>
              <a:t>Muhammad dies 2 years later at age of </a:t>
            </a:r>
            <a:r>
              <a:rPr lang="en-US" sz="2800" b="1" u="sng" dirty="0" smtClean="0">
                <a:solidFill>
                  <a:srgbClr val="FF0000"/>
                </a:solidFill>
              </a:rPr>
              <a:t>62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Mosque in Mecca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4041" y="1585011"/>
            <a:ext cx="7727795" cy="514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5274527" y="2051825"/>
            <a:ext cx="2486722" cy="1639231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Pillars of Islam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00183"/>
            <a:ext cx="6345044" cy="495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Islam Grows and Expands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2877" y="1775193"/>
            <a:ext cx="9416877" cy="4625609"/>
          </a:xfrm>
        </p:spPr>
        <p:txBody>
          <a:bodyPr>
            <a:normAutofit fontScale="92500"/>
          </a:bodyPr>
          <a:lstStyle/>
          <a:p>
            <a:pPr marL="971550" lvl="1" indent="-514350">
              <a:buFont typeface="+mj-lt"/>
              <a:buAutoNum type="alphaLcPeriod"/>
            </a:pPr>
            <a:r>
              <a:rPr lang="en-US" sz="2703" dirty="0" smtClean="0"/>
              <a:t>Muhammad </a:t>
            </a:r>
            <a:r>
              <a:rPr lang="en-US" sz="2703" b="1" u="sng" dirty="0" smtClean="0">
                <a:solidFill>
                  <a:srgbClr val="FF0000"/>
                </a:solidFill>
              </a:rPr>
              <a:t>did not name a successor</a:t>
            </a:r>
            <a:r>
              <a:rPr lang="en-US" sz="2703" dirty="0" smtClean="0"/>
              <a:t> or instructed his followers on how to chose one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703" dirty="0" smtClean="0"/>
              <a:t>Tribal customs led to the election of </a:t>
            </a:r>
            <a:r>
              <a:rPr lang="en-US" sz="2703" b="1" u="sng" dirty="0" smtClean="0">
                <a:solidFill>
                  <a:srgbClr val="FF0000"/>
                </a:solidFill>
              </a:rPr>
              <a:t>Abu-Bakr</a:t>
            </a:r>
            <a:r>
              <a:rPr lang="en-US" sz="2703" dirty="0" smtClean="0"/>
              <a:t>, a loyal friend of Muhammad to be the successor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703" dirty="0" smtClean="0"/>
              <a:t>Abu-Bakr became the first </a:t>
            </a:r>
            <a:r>
              <a:rPr lang="en-US" sz="2703" b="1" u="sng" dirty="0" smtClean="0">
                <a:solidFill>
                  <a:srgbClr val="FF0000"/>
                </a:solidFill>
              </a:rPr>
              <a:t>caliph</a:t>
            </a:r>
            <a:r>
              <a:rPr lang="en-US" sz="2703" dirty="0" smtClean="0"/>
              <a:t> or “successor” or “deputy”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86" dirty="0" smtClean="0"/>
              <a:t>Later, disagreements over who should succeed </a:t>
            </a:r>
            <a:r>
              <a:rPr lang="en-US" sz="2486" b="1" u="sng" dirty="0" smtClean="0">
                <a:solidFill>
                  <a:srgbClr val="FF0000"/>
                </a:solidFill>
              </a:rPr>
              <a:t>caused a split</a:t>
            </a:r>
            <a:r>
              <a:rPr lang="en-US" sz="2486" dirty="0" smtClean="0"/>
              <a:t> in Islam</a:t>
            </a:r>
          </a:p>
          <a:p>
            <a:pPr marL="1339596" lvl="2" indent="-571500">
              <a:buFont typeface="+mj-lt"/>
              <a:buAutoNum type="romanLcPeriod"/>
            </a:pPr>
            <a:r>
              <a:rPr lang="en-US" sz="3135" b="1" u="sng" dirty="0" err="1" smtClean="0">
                <a:solidFill>
                  <a:srgbClr val="FF0000"/>
                </a:solidFill>
              </a:rPr>
              <a:t>Shi’a</a:t>
            </a:r>
            <a:r>
              <a:rPr lang="en-US" sz="3135" dirty="0" smtClean="0"/>
              <a:t>, or </a:t>
            </a:r>
            <a:r>
              <a:rPr lang="en-US" sz="3135" dirty="0" err="1" smtClean="0"/>
              <a:t>Shi’ites</a:t>
            </a:r>
            <a:r>
              <a:rPr lang="en-US" sz="3135" dirty="0" smtClean="0"/>
              <a:t> believe that the caliph needed to be a </a:t>
            </a:r>
            <a:r>
              <a:rPr lang="en-US" sz="3135" b="1" u="sng" dirty="0" smtClean="0">
                <a:solidFill>
                  <a:srgbClr val="FF0000"/>
                </a:solidFill>
              </a:rPr>
              <a:t>descendent</a:t>
            </a:r>
            <a:r>
              <a:rPr lang="en-US" sz="3135" dirty="0" smtClean="0"/>
              <a:t> of Muhammad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2378" b="1" u="sng" dirty="0" smtClean="0">
                <a:solidFill>
                  <a:srgbClr val="FF0000"/>
                </a:solidFill>
              </a:rPr>
              <a:t>Sunni</a:t>
            </a:r>
            <a:r>
              <a:rPr lang="en-US" sz="2378" dirty="0" smtClean="0"/>
              <a:t> Muslims acknowledge the first four caliphs as rightful successors of Muhammad even though they weren’t of </a:t>
            </a:r>
            <a:r>
              <a:rPr lang="en-US" sz="2378" b="1" u="sng" dirty="0" smtClean="0">
                <a:solidFill>
                  <a:srgbClr val="FF0000"/>
                </a:solidFill>
              </a:rPr>
              <a:t>same blood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6021"/>
            <a:ext cx="9144000" cy="5080343"/>
          </a:xfrm>
        </p:spPr>
        <p:txBody>
          <a:bodyPr/>
          <a:lstStyle/>
          <a:p>
            <a:pPr marL="633222" lvl="0" indent="-514350">
              <a:buFont typeface="+mj-lt"/>
              <a:buAutoNum type="arabicPeriod" startAt="3"/>
            </a:pPr>
            <a:r>
              <a:rPr lang="en-US" b="1" dirty="0" smtClean="0"/>
              <a:t>Five Pillars</a:t>
            </a: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2300" b="1" dirty="0" smtClean="0"/>
              <a:t>Faith</a:t>
            </a:r>
            <a:r>
              <a:rPr lang="en-US" sz="2300" dirty="0" smtClean="0"/>
              <a:t>: There is no god but </a:t>
            </a:r>
            <a:r>
              <a:rPr lang="en-US" sz="2300" b="1" u="sng" dirty="0" smtClean="0">
                <a:solidFill>
                  <a:srgbClr val="FF0000"/>
                </a:solidFill>
              </a:rPr>
              <a:t>Allah</a:t>
            </a:r>
            <a:r>
              <a:rPr lang="en-US" sz="2300" dirty="0" smtClean="0"/>
              <a:t> and Muhammad is the </a:t>
            </a:r>
            <a:r>
              <a:rPr lang="en-US" sz="2300" b="1" u="sng" dirty="0" smtClean="0">
                <a:solidFill>
                  <a:srgbClr val="FF0000"/>
                </a:solidFill>
              </a:rPr>
              <a:t>messenger</a:t>
            </a:r>
            <a:r>
              <a:rPr lang="en-US" sz="2300" dirty="0" smtClean="0"/>
              <a:t> of Allah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300" b="1" dirty="0" smtClean="0"/>
              <a:t>Prayer</a:t>
            </a:r>
            <a:r>
              <a:rPr lang="en-US" sz="2300" dirty="0" smtClean="0"/>
              <a:t>: Pray </a:t>
            </a:r>
            <a:r>
              <a:rPr lang="en-US" sz="2300" b="1" u="sng" dirty="0" smtClean="0">
                <a:solidFill>
                  <a:srgbClr val="FF0000"/>
                </a:solidFill>
              </a:rPr>
              <a:t>5</a:t>
            </a:r>
            <a:r>
              <a:rPr lang="en-US" sz="2300" dirty="0" smtClean="0"/>
              <a:t> times a day towards </a:t>
            </a:r>
            <a:r>
              <a:rPr lang="en-US" sz="2300" b="1" u="sng" dirty="0" smtClean="0">
                <a:solidFill>
                  <a:srgbClr val="FF0000"/>
                </a:solidFill>
              </a:rPr>
              <a:t>Mecca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300" b="1" dirty="0" smtClean="0"/>
              <a:t>Alms</a:t>
            </a:r>
            <a:r>
              <a:rPr lang="en-US" sz="2300" dirty="0" smtClean="0"/>
              <a:t>: </a:t>
            </a:r>
            <a:r>
              <a:rPr lang="en-US" sz="2300" b="1" u="sng" dirty="0" smtClean="0">
                <a:solidFill>
                  <a:srgbClr val="FF0000"/>
                </a:solidFill>
              </a:rPr>
              <a:t>Give alms</a:t>
            </a:r>
            <a:r>
              <a:rPr lang="en-US" sz="2300" dirty="0" smtClean="0"/>
              <a:t> (</a:t>
            </a:r>
            <a:r>
              <a:rPr lang="en-US" sz="2300" b="1" u="sng" dirty="0" smtClean="0">
                <a:solidFill>
                  <a:srgbClr val="FF0000"/>
                </a:solidFill>
              </a:rPr>
              <a:t>money for the poor</a:t>
            </a:r>
            <a:r>
              <a:rPr lang="en-US" sz="2300" dirty="0" smtClean="0"/>
              <a:t>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300" b="1" dirty="0" smtClean="0"/>
              <a:t>Fasting</a:t>
            </a:r>
            <a:r>
              <a:rPr lang="en-US" sz="2300" dirty="0" smtClean="0"/>
              <a:t>: During holy month of </a:t>
            </a:r>
            <a:r>
              <a:rPr lang="en-US" sz="2300" b="1" u="sng" dirty="0" smtClean="0">
                <a:solidFill>
                  <a:srgbClr val="FF0000"/>
                </a:solidFill>
              </a:rPr>
              <a:t>Ramadan</a:t>
            </a:r>
            <a:r>
              <a:rPr lang="en-US" sz="2300" dirty="0" smtClean="0"/>
              <a:t>, Muslims </a:t>
            </a:r>
            <a:r>
              <a:rPr lang="en-US" sz="2300" b="1" u="sng" dirty="0" smtClean="0">
                <a:solidFill>
                  <a:srgbClr val="FF0000"/>
                </a:solidFill>
              </a:rPr>
              <a:t>fast</a:t>
            </a:r>
            <a:r>
              <a:rPr lang="en-US" sz="2300" dirty="0" smtClean="0"/>
              <a:t> between dawn and sunset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300" b="1" dirty="0" smtClean="0"/>
              <a:t>Pilgrimage</a:t>
            </a:r>
            <a:r>
              <a:rPr lang="en-US" sz="2300" dirty="0" smtClean="0"/>
              <a:t>: Must visit </a:t>
            </a:r>
            <a:r>
              <a:rPr lang="en-US" sz="2300" b="1" u="sng" dirty="0" smtClean="0">
                <a:solidFill>
                  <a:srgbClr val="FF0000"/>
                </a:solidFill>
              </a:rPr>
              <a:t>Mecca</a:t>
            </a:r>
            <a:r>
              <a:rPr lang="en-US" sz="2300" dirty="0" smtClean="0"/>
              <a:t> at one point in lifetime if capable.  Known as </a:t>
            </a:r>
            <a:r>
              <a:rPr lang="en-US" sz="2300" b="1" u="sng" dirty="0" smtClean="0">
                <a:solidFill>
                  <a:srgbClr val="FF0000"/>
                </a:solidFill>
              </a:rPr>
              <a:t>the Hajj</a:t>
            </a:r>
            <a:r>
              <a:rPr lang="en-US" sz="23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6021"/>
            <a:ext cx="9144000" cy="1836255"/>
          </a:xfrm>
        </p:spPr>
        <p:txBody>
          <a:bodyPr>
            <a:normAutofit fontScale="92500" lnSpcReduction="20000"/>
          </a:bodyPr>
          <a:lstStyle/>
          <a:p>
            <a:pPr marL="633222" lvl="0" indent="-514350">
              <a:buFont typeface="+mj-lt"/>
              <a:buAutoNum type="arabicPeriod" startAt="4"/>
            </a:pPr>
            <a:r>
              <a:rPr lang="en-US" b="1" dirty="0" smtClean="0"/>
              <a:t>The Qur’an</a:t>
            </a:r>
            <a:endParaRPr lang="en-US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Islamic </a:t>
            </a:r>
            <a:r>
              <a:rPr lang="en-US" b="1" u="sng" dirty="0" smtClean="0">
                <a:solidFill>
                  <a:srgbClr val="FF0000"/>
                </a:solidFill>
              </a:rPr>
              <a:t>holy text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Allah is the source of </a:t>
            </a:r>
            <a:r>
              <a:rPr lang="en-US" b="1" u="sng" dirty="0" smtClean="0">
                <a:solidFill>
                  <a:srgbClr val="FF0000"/>
                </a:solidFill>
              </a:rPr>
              <a:t>authority</a:t>
            </a:r>
            <a:endParaRPr lang="en-US" sz="2000" b="1" u="sng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Written in </a:t>
            </a:r>
            <a:r>
              <a:rPr lang="en-US" b="1" u="sng" dirty="0" smtClean="0">
                <a:solidFill>
                  <a:srgbClr val="FF0000"/>
                </a:solidFill>
              </a:rPr>
              <a:t>Arabic</a:t>
            </a:r>
            <a:r>
              <a:rPr lang="en-US" dirty="0" smtClean="0"/>
              <a:t>, only true version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685178"/>
            <a:ext cx="3810000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6021"/>
            <a:ext cx="9144000" cy="5080343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 startAt="5"/>
            </a:pPr>
            <a:r>
              <a:rPr lang="en-US" b="1" dirty="0" smtClean="0"/>
              <a:t>Links to Judaism and Christianity</a:t>
            </a: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 smtClean="0"/>
              <a:t>Muslims, Christians, and Jews trace ancestry back to </a:t>
            </a:r>
            <a:r>
              <a:rPr lang="en-US" sz="2200" b="1" u="sng" dirty="0" smtClean="0">
                <a:solidFill>
                  <a:srgbClr val="FF0000"/>
                </a:solidFill>
              </a:rPr>
              <a:t>Abraham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 smtClean="0"/>
              <a:t>To Muslims, Allah is the same god that is worshipped in </a:t>
            </a:r>
            <a:r>
              <a:rPr lang="en-US" sz="2200" b="1" u="sng" dirty="0" smtClean="0">
                <a:solidFill>
                  <a:srgbClr val="FF0000"/>
                </a:solidFill>
              </a:rPr>
              <a:t>Christianity </a:t>
            </a:r>
            <a:r>
              <a:rPr lang="en-US" sz="2200" dirty="0" smtClean="0"/>
              <a:t>and </a:t>
            </a:r>
            <a:r>
              <a:rPr lang="en-US" sz="2200" b="1" u="sng" dirty="0" smtClean="0">
                <a:solidFill>
                  <a:srgbClr val="FF0000"/>
                </a:solidFill>
              </a:rPr>
              <a:t>Judaism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Qur’an is the word of Allah as revealed to Muhammad in the same way that Jews and Christians believe the </a:t>
            </a:r>
            <a:r>
              <a:rPr lang="en-US" sz="2000" b="1" u="sng" dirty="0" smtClean="0">
                <a:solidFill>
                  <a:srgbClr val="FF0000"/>
                </a:solidFill>
              </a:rPr>
              <a:t>Torah</a:t>
            </a:r>
            <a:r>
              <a:rPr lang="en-US" sz="2000" dirty="0" smtClean="0"/>
              <a:t> and the </a:t>
            </a:r>
            <a:r>
              <a:rPr lang="en-US" sz="2000" b="1" u="sng" dirty="0" smtClean="0">
                <a:solidFill>
                  <a:srgbClr val="FF0000"/>
                </a:solidFill>
              </a:rPr>
              <a:t>Gospels</a:t>
            </a:r>
            <a:r>
              <a:rPr lang="en-US" sz="2000" dirty="0" smtClean="0"/>
              <a:t> were revealed to Moses and the New Testament writers.</a:t>
            </a:r>
            <a:endParaRPr lang="en-US" sz="200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2200" smtClean="0"/>
              <a:t>All </a:t>
            </a:r>
            <a:r>
              <a:rPr lang="en-US" sz="2200" dirty="0" smtClean="0"/>
              <a:t>three are “</a:t>
            </a:r>
            <a:r>
              <a:rPr lang="en-US" sz="2200" b="1" u="sng" dirty="0" smtClean="0">
                <a:solidFill>
                  <a:srgbClr val="FF0000"/>
                </a:solidFill>
              </a:rPr>
              <a:t>people of the book</a:t>
            </a:r>
            <a:r>
              <a:rPr lang="en-US" sz="2200" dirty="0" smtClean="0"/>
              <a:t>” due to their use of a holy book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How was the development of Islam similar &amp; different to Christianity? 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Describe the core beliefs of a Muslim: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25922">
            <a:off x="7240358" y="4173762"/>
            <a:ext cx="1675034" cy="240915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How was the development of Islam similar &amp; different to Christianity? 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Describe the core beliefs of a Muslim: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25922">
            <a:off x="7240358" y="4173762"/>
            <a:ext cx="1675034" cy="2409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Origin of Islam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Core beliefs of Islam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Connections to Judaism &amp; Christianity</a:t>
            </a:r>
          </a:p>
          <a:p>
            <a:pPr marL="633222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Arabian Peninsula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9883" y="1535800"/>
            <a:ext cx="4984595" cy="520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6021"/>
            <a:ext cx="9144000" cy="5080343"/>
          </a:xfrm>
        </p:spPr>
        <p:txBody>
          <a:bodyPr/>
          <a:lstStyle/>
          <a:p>
            <a:pPr marL="633222" lvl="0" indent="-514350">
              <a:buFont typeface="+mj-lt"/>
              <a:buAutoNum type="arabicPeriod"/>
            </a:pPr>
            <a:r>
              <a:rPr lang="en-US" b="1" dirty="0" smtClean="0"/>
              <a:t>Setting the Stage:</a:t>
            </a:r>
            <a:r>
              <a:rPr lang="en-US" dirty="0" smtClean="0"/>
              <a:t> The </a:t>
            </a:r>
            <a:r>
              <a:rPr lang="en-US" b="1" u="sng" dirty="0" smtClean="0">
                <a:solidFill>
                  <a:srgbClr val="FF0000"/>
                </a:solidFill>
              </a:rPr>
              <a:t>Arabian Peninsula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US" b="1" dirty="0" smtClean="0"/>
              <a:t>Connection to 3 Continents</a:t>
            </a:r>
            <a:endParaRPr lang="en-US" sz="2000" dirty="0" smtClean="0"/>
          </a:p>
          <a:p>
            <a:pPr marL="1282446" lvl="2" indent="-514350">
              <a:buFont typeface="+mj-lt"/>
              <a:buAutoNum type="romanLcPeriod"/>
            </a:pPr>
            <a:r>
              <a:rPr lang="en-US" b="1" u="sng" dirty="0" smtClean="0">
                <a:solidFill>
                  <a:srgbClr val="FF0000"/>
                </a:solidFill>
              </a:rPr>
              <a:t>Africa</a:t>
            </a:r>
            <a:r>
              <a:rPr lang="en-US" dirty="0" smtClean="0"/>
              <a:t>, Asia, and </a:t>
            </a:r>
            <a:r>
              <a:rPr lang="en-US" b="1" u="sng" dirty="0" smtClean="0">
                <a:solidFill>
                  <a:srgbClr val="FF0000"/>
                </a:solidFill>
              </a:rPr>
              <a:t>Europe</a:t>
            </a:r>
            <a:endParaRPr lang="en-US" sz="1800" b="1" u="sng" dirty="0" smtClean="0">
              <a:solidFill>
                <a:srgbClr val="FF0000"/>
              </a:solidFill>
            </a:endParaRPr>
          </a:p>
          <a:p>
            <a:pPr marL="1282446" lvl="2" indent="-514350">
              <a:buFont typeface="+mj-lt"/>
              <a:buAutoNum type="romanLcPeriod"/>
            </a:pPr>
            <a:r>
              <a:rPr lang="en-US" dirty="0" smtClean="0"/>
              <a:t>Mostly desert with few oases for little </a:t>
            </a:r>
            <a:r>
              <a:rPr lang="en-US" b="1" u="sng" dirty="0" smtClean="0">
                <a:solidFill>
                  <a:srgbClr val="FF0000"/>
                </a:solidFill>
              </a:rPr>
              <a:t>agriculture</a:t>
            </a:r>
            <a:endParaRPr lang="en-US" sz="1800" b="1" u="sng" dirty="0" smtClean="0">
              <a:solidFill>
                <a:srgbClr val="FF0000"/>
              </a:solidFill>
            </a:endParaRPr>
          </a:p>
          <a:p>
            <a:pPr marL="1282446" lvl="2" indent="-514350">
              <a:buFont typeface="+mj-lt"/>
              <a:buAutoNum type="romanLcPeriod"/>
            </a:pPr>
            <a:r>
              <a:rPr lang="en-US" dirty="0" smtClean="0"/>
              <a:t>Desert inhabited by </a:t>
            </a:r>
            <a:r>
              <a:rPr lang="en-US" b="1" u="sng" dirty="0" smtClean="0">
                <a:solidFill>
                  <a:srgbClr val="FF0000"/>
                </a:solidFill>
              </a:rPr>
              <a:t>nomadic Arab</a:t>
            </a:r>
            <a:r>
              <a:rPr lang="en-US" dirty="0" smtClean="0"/>
              <a:t> herders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860" y="4940102"/>
            <a:ext cx="2288348" cy="1716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3024" y="1576021"/>
            <a:ext cx="9367024" cy="5080343"/>
          </a:xfrm>
        </p:spPr>
        <p:txBody>
          <a:bodyPr/>
          <a:lstStyle/>
          <a:p>
            <a:pPr marL="971550" lvl="1" indent="-514350">
              <a:buFont typeface="+mj-lt"/>
              <a:buAutoNum type="alphaLcPeriod" startAt="2"/>
            </a:pPr>
            <a:r>
              <a:rPr lang="en-US" b="1" u="sng" dirty="0" smtClean="0">
                <a:solidFill>
                  <a:srgbClr val="FF0000"/>
                </a:solidFill>
              </a:rPr>
              <a:t>Bedouins</a:t>
            </a:r>
            <a:r>
              <a:rPr lang="en-US" dirty="0" smtClean="0"/>
              <a:t>: Arab nomads organized into tribes and clans</a:t>
            </a:r>
            <a:endParaRPr lang="en-US" sz="2000" dirty="0" smtClean="0"/>
          </a:p>
          <a:p>
            <a:pPr marL="1339596" lvl="2" indent="-571500">
              <a:buFont typeface="+mj-lt"/>
              <a:buAutoNum type="romanLcPeriod"/>
            </a:pPr>
            <a:r>
              <a:rPr lang="en-US" sz="3200" dirty="0" smtClean="0"/>
              <a:t>Had ideals of </a:t>
            </a:r>
            <a:r>
              <a:rPr lang="en-US" sz="3200" b="1" u="sng" dirty="0" smtClean="0">
                <a:solidFill>
                  <a:srgbClr val="FF0000"/>
                </a:solidFill>
              </a:rPr>
              <a:t>courage</a:t>
            </a:r>
            <a:r>
              <a:rPr lang="en-US" sz="3200" dirty="0" smtClean="0"/>
              <a:t> &amp; </a:t>
            </a:r>
            <a:r>
              <a:rPr lang="en-US" sz="3200" b="1" u="sng" dirty="0" smtClean="0">
                <a:solidFill>
                  <a:srgbClr val="FF0000"/>
                </a:solidFill>
              </a:rPr>
              <a:t>loyalty</a:t>
            </a:r>
            <a:r>
              <a:rPr lang="en-US" sz="3200" dirty="0" smtClean="0"/>
              <a:t> to the family</a:t>
            </a:r>
          </a:p>
          <a:p>
            <a:pPr marL="1339596" lvl="2" indent="-571500">
              <a:buFont typeface="+mj-lt"/>
              <a:buAutoNum type="romanLcPeriod"/>
            </a:pPr>
            <a:r>
              <a:rPr lang="en-US" sz="3200" dirty="0" smtClean="0"/>
              <a:t>Possessed </a:t>
            </a:r>
            <a:r>
              <a:rPr lang="en-US" sz="3200" b="1" u="sng" dirty="0" smtClean="0">
                <a:solidFill>
                  <a:srgbClr val="FF0000"/>
                </a:solidFill>
              </a:rPr>
              <a:t>warrior skills</a:t>
            </a:r>
          </a:p>
          <a:p>
            <a:pPr marL="1339596" lvl="2" indent="-571500">
              <a:buFont typeface="+mj-lt"/>
              <a:buAutoNum type="romanLcPeriod"/>
            </a:pPr>
            <a:r>
              <a:rPr lang="en-US" sz="3200" dirty="0" smtClean="0"/>
              <a:t>Would become part of </a:t>
            </a:r>
            <a:r>
              <a:rPr lang="en-US" sz="3200" b="1" u="sng" dirty="0" smtClean="0">
                <a:solidFill>
                  <a:srgbClr val="FF0000"/>
                </a:solidFill>
              </a:rPr>
              <a:t>Islamic</a:t>
            </a:r>
            <a:r>
              <a:rPr lang="en-US" sz="3200" dirty="0" smtClean="0"/>
              <a:t> way of life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5393" y="4870818"/>
            <a:ext cx="2715129" cy="1810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1873" y="1576021"/>
            <a:ext cx="9355873" cy="5080343"/>
          </a:xfrm>
        </p:spPr>
        <p:txBody>
          <a:bodyPr/>
          <a:lstStyle/>
          <a:p>
            <a:pPr marL="971550" lvl="1" indent="-514350">
              <a:buFont typeface="+mj-lt"/>
              <a:buAutoNum type="alphaLcPeriod" startAt="3"/>
            </a:pPr>
            <a:r>
              <a:rPr lang="en-US" sz="2600" b="1" u="sng" dirty="0" smtClean="0">
                <a:solidFill>
                  <a:srgbClr val="FF0000"/>
                </a:solidFill>
              </a:rPr>
              <a:t>Mecca</a:t>
            </a:r>
            <a:r>
              <a:rPr lang="en-US" sz="2600" dirty="0" smtClean="0"/>
              <a:t>: City in Western Arabia (Modern day </a:t>
            </a:r>
            <a:r>
              <a:rPr lang="en-US" sz="2600" b="1" u="sng" dirty="0" smtClean="0">
                <a:solidFill>
                  <a:srgbClr val="FF0000"/>
                </a:solidFill>
              </a:rPr>
              <a:t>Saudi Arabia</a:t>
            </a:r>
            <a:r>
              <a:rPr lang="en-US" sz="2600" dirty="0" smtClean="0"/>
              <a:t>)</a:t>
            </a:r>
          </a:p>
          <a:p>
            <a:pPr marL="1339596" lvl="2" indent="-571500">
              <a:buFont typeface="+mj-lt"/>
              <a:buAutoNum type="romanLcPeriod"/>
            </a:pPr>
            <a:r>
              <a:rPr lang="en-US" sz="2800" b="1" u="sng" dirty="0" err="1" smtClean="0">
                <a:solidFill>
                  <a:srgbClr val="FF0000"/>
                </a:solidFill>
              </a:rPr>
              <a:t>Ka’aba</a:t>
            </a:r>
            <a:r>
              <a:rPr lang="en-US" sz="2800" dirty="0" smtClean="0"/>
              <a:t>: ancient shrine people came to worship at</a:t>
            </a:r>
          </a:p>
          <a:p>
            <a:pPr marL="1547622" lvl="3" indent="-514350">
              <a:buFont typeface="+mj-lt"/>
              <a:buAutoNum type="arabicPeriod"/>
            </a:pPr>
            <a:r>
              <a:rPr lang="en-US" sz="2800" dirty="0" smtClean="0"/>
              <a:t>Black stone- built by </a:t>
            </a:r>
            <a:r>
              <a:rPr lang="en-US" sz="2800" b="1" u="sng" dirty="0" smtClean="0">
                <a:solidFill>
                  <a:srgbClr val="FF0000"/>
                </a:solidFill>
              </a:rPr>
              <a:t>Abraham</a:t>
            </a:r>
            <a:r>
              <a:rPr lang="en-US" sz="2800" dirty="0" smtClean="0"/>
              <a:t> and son Ishmael</a:t>
            </a:r>
          </a:p>
          <a:p>
            <a:pPr marL="1547622" lvl="3" indent="-514350">
              <a:buFont typeface="+mj-lt"/>
              <a:buAutoNum type="arabicPeriod"/>
            </a:pPr>
            <a:r>
              <a:rPr lang="en-US" sz="2800" dirty="0" smtClean="0"/>
              <a:t>Contained </a:t>
            </a:r>
            <a:r>
              <a:rPr lang="en-US" sz="2800" b="1" u="sng" dirty="0" smtClean="0">
                <a:solidFill>
                  <a:srgbClr val="FF0000"/>
                </a:solidFill>
              </a:rPr>
              <a:t>360 idols</a:t>
            </a:r>
            <a:r>
              <a:rPr lang="en-US" sz="2800" dirty="0" smtClean="0"/>
              <a:t> worshipped by many tribes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9504" y="4430301"/>
            <a:ext cx="3710103" cy="222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1393902" y="5513898"/>
            <a:ext cx="2152186" cy="367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Ka’aba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6702" y="1664280"/>
            <a:ext cx="7338956" cy="4892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Ka’aba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3541" y="1500682"/>
            <a:ext cx="6605186" cy="521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167</TotalTime>
  <Words>641</Words>
  <Application>Microsoft Office PowerPoint</Application>
  <PresentationFormat>On-screen Show (4:3)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Corbel</vt:lpstr>
      <vt:lpstr>Wingdings</vt:lpstr>
      <vt:lpstr>Wingdings 2</vt:lpstr>
      <vt:lpstr>Wingdings 3</vt:lpstr>
      <vt:lpstr>Module</vt:lpstr>
      <vt:lpstr>Outcomes: The Rise of Islam &amp; Beliefs of Islam</vt:lpstr>
      <vt:lpstr>Constructive Response Questions</vt:lpstr>
      <vt:lpstr>What will we learn?</vt:lpstr>
      <vt:lpstr>The Arabian Peninsula</vt:lpstr>
      <vt:lpstr>The Rise of Islam</vt:lpstr>
      <vt:lpstr>The Rise of Islam</vt:lpstr>
      <vt:lpstr>The Rise of Islam</vt:lpstr>
      <vt:lpstr>The Ka’aba</vt:lpstr>
      <vt:lpstr>The Ka’aba</vt:lpstr>
      <vt:lpstr>The Rise of Islam</vt:lpstr>
      <vt:lpstr>The Rise of Islam</vt:lpstr>
      <vt:lpstr>The Arabian Peninsula</vt:lpstr>
      <vt:lpstr>The Rise of Islam</vt:lpstr>
      <vt:lpstr>Great Mosque in Mecca</vt:lpstr>
      <vt:lpstr>The 5 Pillars of Islam</vt:lpstr>
      <vt:lpstr>2. Islam Grows and Expands</vt:lpstr>
      <vt:lpstr>Beliefs of Islam</vt:lpstr>
      <vt:lpstr>Beliefs of Islam</vt:lpstr>
      <vt:lpstr>Beliefs of Islam</vt:lpstr>
      <vt:lpstr>Constructive Response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Outcomes: The Rise of Islam &amp; Beliefs of Islam</dc:title>
  <dc:creator>Karl Sagan</dc:creator>
  <cp:lastModifiedBy>Tiffany Blalock</cp:lastModifiedBy>
  <cp:revision>13</cp:revision>
  <dcterms:created xsi:type="dcterms:W3CDTF">2014-11-11T02:25:10Z</dcterms:created>
  <dcterms:modified xsi:type="dcterms:W3CDTF">2018-02-06T14:39:25Z</dcterms:modified>
</cp:coreProperties>
</file>