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8" r:id="rId4"/>
    <p:sldId id="267" r:id="rId5"/>
    <p:sldId id="269" r:id="rId6"/>
    <p:sldId id="266" r:id="rId7"/>
    <p:sldId id="265" r:id="rId8"/>
    <p:sldId id="275" r:id="rId9"/>
    <p:sldId id="272" r:id="rId10"/>
    <p:sldId id="274" r:id="rId11"/>
    <p:sldId id="264" r:id="rId12"/>
    <p:sldId id="273" r:id="rId13"/>
    <p:sldId id="276" r:id="rId14"/>
    <p:sldId id="277" r:id="rId15"/>
    <p:sldId id="263" r:id="rId16"/>
    <p:sldId id="281" r:id="rId17"/>
    <p:sldId id="280" r:id="rId18"/>
    <p:sldId id="262" r:id="rId19"/>
    <p:sldId id="261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2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3299013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2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2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3352802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403145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7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6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6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D4C7C76-79E6-6244-886F-EA7324CA36D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A92E817-056B-2846-88A2-CFE3681E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Egypt </a:t>
            </a:r>
            <a:br>
              <a:rPr lang="en-US" dirty="0" smtClean="0"/>
            </a:br>
            <a:r>
              <a:rPr lang="en-US" dirty="0" smtClean="0"/>
              <a:t>&amp; Judaism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The Origin of Judaism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976" y="4529823"/>
            <a:ext cx="1111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96" y="258584"/>
            <a:ext cx="8042276" cy="717075"/>
          </a:xfrm>
        </p:spPr>
        <p:txBody>
          <a:bodyPr/>
          <a:lstStyle/>
          <a:p>
            <a:r>
              <a:rPr lang="en-US" dirty="0" smtClean="0"/>
              <a:t>Baby Moses on the Nile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2" y="975659"/>
            <a:ext cx="6250674" cy="5783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9569" y="1260815"/>
            <a:ext cx="9663569" cy="5163780"/>
          </a:xfrm>
        </p:spPr>
        <p:txBody>
          <a:bodyPr>
            <a:normAutofit/>
          </a:bodyPr>
          <a:lstStyle/>
          <a:p>
            <a:pPr marL="1200150" lvl="2" indent="-514350">
              <a:buFont typeface="+mj-lt"/>
              <a:buAutoNum type="romanLcPeriod" startAt="4"/>
            </a:pPr>
            <a:r>
              <a:rPr lang="en-US" sz="1800" dirty="0" smtClean="0"/>
              <a:t>He did not forget his </a:t>
            </a:r>
            <a:r>
              <a:rPr lang="en-US" sz="1800" b="1" u="sng" dirty="0" smtClean="0">
                <a:solidFill>
                  <a:srgbClr val="3366FF"/>
                </a:solidFill>
              </a:rPr>
              <a:t>Hebrew birth</a:t>
            </a:r>
            <a:r>
              <a:rPr lang="en-US" sz="1800" dirty="0" smtClean="0"/>
              <a:t> but no one knew including the Pharaoh</a:t>
            </a:r>
          </a:p>
          <a:p>
            <a:pPr marL="1200150" lvl="2" indent="-514350">
              <a:buFont typeface="+mj-lt"/>
              <a:buAutoNum type="romanLcPeriod" startAt="4"/>
            </a:pPr>
            <a:r>
              <a:rPr lang="en-US" sz="1800" dirty="0" smtClean="0"/>
              <a:t>Eventually Moses’ secret would get out and he became a </a:t>
            </a:r>
            <a:r>
              <a:rPr lang="en-US" sz="1800" b="1" u="sng" dirty="0" smtClean="0">
                <a:solidFill>
                  <a:srgbClr val="3366FF"/>
                </a:solidFill>
              </a:rPr>
              <a:t>slave</a:t>
            </a:r>
          </a:p>
          <a:p>
            <a:pPr marL="1200150" lvl="2" indent="-514350">
              <a:buFont typeface="+mj-lt"/>
              <a:buAutoNum type="romanLcPeriod" startAt="4"/>
            </a:pPr>
            <a:r>
              <a:rPr lang="en-US" sz="1800" dirty="0" smtClean="0"/>
              <a:t>By the command of God he was told to lead the Hebrews out of </a:t>
            </a:r>
            <a:r>
              <a:rPr lang="en-US" sz="1800" b="1" u="sng" dirty="0" smtClean="0">
                <a:solidFill>
                  <a:srgbClr val="3366FF"/>
                </a:solidFill>
              </a:rPr>
              <a:t>Egypt</a:t>
            </a:r>
          </a:p>
          <a:p>
            <a:pPr marL="1200150" lvl="2" indent="-514350">
              <a:buFont typeface="+mj-lt"/>
              <a:buAutoNum type="romanLcPeriod" startAt="4"/>
            </a:pPr>
            <a:r>
              <a:rPr lang="en-US" sz="1800" dirty="0" smtClean="0"/>
              <a:t>This became known as the Exodus; “</a:t>
            </a:r>
            <a:r>
              <a:rPr lang="en-US" sz="1800" b="1" u="sng" dirty="0" smtClean="0">
                <a:solidFill>
                  <a:srgbClr val="3366FF"/>
                </a:solidFill>
              </a:rPr>
              <a:t>Let my people go</a:t>
            </a:r>
            <a:r>
              <a:rPr lang="en-US" sz="1800" dirty="0" smtClean="0"/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25" y="3313358"/>
            <a:ext cx="4458348" cy="327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8"/>
            <a:ext cx="8042276" cy="824279"/>
          </a:xfrm>
        </p:spPr>
        <p:txBody>
          <a:bodyPr/>
          <a:lstStyle/>
          <a:p>
            <a:r>
              <a:rPr lang="en-US" dirty="0" smtClean="0"/>
              <a:t>Moses Parting the Red Sea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7" y="1067766"/>
            <a:ext cx="8108859" cy="56032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9569" y="1260815"/>
            <a:ext cx="9663569" cy="5163780"/>
          </a:xfrm>
        </p:spPr>
        <p:txBody>
          <a:bodyPr>
            <a:normAutofit/>
          </a:bodyPr>
          <a:lstStyle/>
          <a:p>
            <a:pPr marL="1200150" lvl="2" indent="-514350">
              <a:buFont typeface="+mj-lt"/>
              <a:buAutoNum type="romanLcPeriod" startAt="8"/>
            </a:pPr>
            <a:r>
              <a:rPr lang="en-US" sz="1800" dirty="0" smtClean="0"/>
              <a:t>As the Hebrews traveled across the Sinai Peninsula, Moses went to the top of </a:t>
            </a:r>
            <a:r>
              <a:rPr lang="en-US" sz="1800" b="1" u="sng" dirty="0" smtClean="0">
                <a:solidFill>
                  <a:srgbClr val="3366FF"/>
                </a:solidFill>
              </a:rPr>
              <a:t>Mount Sinai</a:t>
            </a:r>
            <a:r>
              <a:rPr lang="en-US" sz="1800" dirty="0" smtClean="0"/>
              <a:t> to pray</a:t>
            </a:r>
          </a:p>
          <a:p>
            <a:pPr marL="1200150" lvl="2" indent="-514350">
              <a:buFont typeface="+mj-lt"/>
              <a:buAutoNum type="romanLcPeriod" startAt="8"/>
            </a:pPr>
            <a:r>
              <a:rPr lang="en-US" sz="1800" dirty="0" smtClean="0"/>
              <a:t>The Bible says he spoke to God and was given the </a:t>
            </a:r>
            <a:r>
              <a:rPr lang="en-US" sz="1800" b="1" u="sng" dirty="0" smtClean="0">
                <a:solidFill>
                  <a:srgbClr val="3366FF"/>
                </a:solidFill>
              </a:rPr>
              <a:t>Ten Commandments</a:t>
            </a:r>
          </a:p>
          <a:p>
            <a:pPr marL="1200150" lvl="2" indent="-514350">
              <a:buFont typeface="+mj-lt"/>
              <a:buAutoNum type="romanLcPeriod" startAt="8"/>
            </a:pPr>
            <a:r>
              <a:rPr lang="en-US" sz="1800" dirty="0" smtClean="0"/>
              <a:t>These Ten Commandments and other teachings became the basis of </a:t>
            </a:r>
            <a:r>
              <a:rPr lang="en-US" sz="1800" b="1" u="sng" dirty="0" smtClean="0">
                <a:solidFill>
                  <a:srgbClr val="3366FF"/>
                </a:solidFill>
              </a:rPr>
              <a:t>religious law</a:t>
            </a:r>
            <a:r>
              <a:rPr lang="en-US" sz="1800" dirty="0" smtClean="0"/>
              <a:t> of </a:t>
            </a:r>
            <a:r>
              <a:rPr lang="en-US" sz="1800" b="1" u="sng" dirty="0" smtClean="0">
                <a:solidFill>
                  <a:srgbClr val="3366FF"/>
                </a:solidFill>
              </a:rPr>
              <a:t>Judaism</a:t>
            </a:r>
            <a:r>
              <a:rPr lang="en-US" sz="1800" dirty="0" smtClean="0"/>
              <a:t> as well as Christianity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44" y="3548417"/>
            <a:ext cx="2040717" cy="287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6402"/>
            <a:ext cx="8042276" cy="1492625"/>
          </a:xfrm>
        </p:spPr>
        <p:txBody>
          <a:bodyPr/>
          <a:lstStyle/>
          <a:p>
            <a:r>
              <a:rPr lang="en-US" dirty="0" smtClean="0"/>
              <a:t>The Ten Commandments…</a:t>
            </a:r>
            <a:br>
              <a:rPr lang="en-US" dirty="0" smtClean="0"/>
            </a:br>
            <a:r>
              <a:rPr lang="en-US" dirty="0" smtClean="0"/>
              <a:t>Can you name them??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31" y="1949027"/>
            <a:ext cx="6242421" cy="490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0815"/>
            <a:ext cx="9144000" cy="516378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The Kingdom of Israel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Canaan was harsh with </a:t>
            </a:r>
            <a:r>
              <a:rPr lang="en-US" sz="1800" b="1" u="sng" dirty="0" smtClean="0">
                <a:solidFill>
                  <a:srgbClr val="3366FF"/>
                </a:solidFill>
              </a:rPr>
              <a:t>desert</a:t>
            </a:r>
            <a:r>
              <a:rPr lang="en-US" sz="1800" dirty="0" smtClean="0"/>
              <a:t>, rocky wilderness, and the hot valley of the </a:t>
            </a:r>
            <a:r>
              <a:rPr lang="en-US" sz="1800" b="1" u="sng" dirty="0" smtClean="0">
                <a:solidFill>
                  <a:srgbClr val="3366FF"/>
                </a:solidFill>
              </a:rPr>
              <a:t>Jordan River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3366FF"/>
                </a:solidFill>
              </a:rPr>
              <a:t>tribe of Judah</a:t>
            </a:r>
            <a:r>
              <a:rPr lang="en-US" sz="1800" dirty="0" smtClean="0"/>
              <a:t> was the last remaining of the Hebrews and were soon called the </a:t>
            </a:r>
            <a:r>
              <a:rPr lang="en-US" sz="1800" b="1" u="sng" dirty="0" smtClean="0">
                <a:solidFill>
                  <a:srgbClr val="3366FF"/>
                </a:solidFill>
              </a:rPr>
              <a:t>Jews</a:t>
            </a:r>
            <a:r>
              <a:rPr lang="en-US" sz="1800" dirty="0" smtClean="0"/>
              <a:t> with their religion </a:t>
            </a:r>
            <a:r>
              <a:rPr lang="en-US" sz="1800" b="1" u="sng" dirty="0" smtClean="0">
                <a:solidFill>
                  <a:srgbClr val="3366FF"/>
                </a:solidFill>
              </a:rPr>
              <a:t>Judaism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Hebrews united under one kingdom of </a:t>
            </a:r>
            <a:r>
              <a:rPr lang="en-US" sz="1800" b="1" u="sng" dirty="0" smtClean="0">
                <a:solidFill>
                  <a:srgbClr val="3366FF"/>
                </a:solidFill>
              </a:rPr>
              <a:t>Israel</a:t>
            </a:r>
            <a:r>
              <a:rPr lang="en-US" sz="1800" dirty="0" smtClean="0"/>
              <a:t> 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Israel as an official country would not be formed until </a:t>
            </a:r>
            <a:r>
              <a:rPr lang="en-US" sz="1800" b="1" u="sng" dirty="0" smtClean="0">
                <a:solidFill>
                  <a:srgbClr val="3366FF"/>
                </a:solidFill>
              </a:rPr>
              <a:t>1948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>
                <a:solidFill>
                  <a:srgbClr val="3366FF"/>
                </a:solidFill>
              </a:rPr>
              <a:t> </a:t>
            </a:r>
            <a:r>
              <a:rPr lang="en-US" sz="1700" b="1" u="sng" dirty="0" smtClean="0">
                <a:solidFill>
                  <a:srgbClr val="3366FF"/>
                </a:solidFill>
              </a:rPr>
              <a:t>Solomon</a:t>
            </a:r>
            <a:r>
              <a:rPr lang="en-US" sz="1700" dirty="0" smtClean="0"/>
              <a:t> became the </a:t>
            </a:r>
            <a:r>
              <a:rPr lang="en-US" sz="1650" dirty="0" smtClean="0"/>
              <a:t>most powerful of Hebrew kings </a:t>
            </a:r>
            <a:r>
              <a:rPr lang="en-US" sz="1700" dirty="0" smtClean="0"/>
              <a:t>and built a trading empire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He glorified the city of </a:t>
            </a:r>
            <a:r>
              <a:rPr lang="en-US" sz="1800" b="1" u="sng" dirty="0" smtClean="0">
                <a:solidFill>
                  <a:srgbClr val="3366FF"/>
                </a:solidFill>
              </a:rPr>
              <a:t>Jerusalem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Solomon built an important temple in Jerusalem called </a:t>
            </a:r>
            <a:r>
              <a:rPr lang="en-US" sz="1800" b="1" u="sng" dirty="0" smtClean="0">
                <a:solidFill>
                  <a:srgbClr val="3366FF"/>
                </a:solidFill>
              </a:rPr>
              <a:t>Solomon's Temple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kingdom </a:t>
            </a:r>
            <a:r>
              <a:rPr lang="en-US" sz="1700" dirty="0" smtClean="0"/>
              <a:t>would divide in two: </a:t>
            </a:r>
            <a:r>
              <a:rPr lang="en-US" sz="1700" b="1" u="sng" dirty="0" smtClean="0">
                <a:solidFill>
                  <a:srgbClr val="3366FF"/>
                </a:solidFill>
              </a:rPr>
              <a:t>Israel</a:t>
            </a:r>
            <a:r>
              <a:rPr lang="en-US" sz="1700" dirty="0" smtClean="0"/>
              <a:t> in the north </a:t>
            </a:r>
            <a:r>
              <a:rPr lang="en-US" sz="1800" dirty="0" smtClean="0"/>
              <a:t>and </a:t>
            </a:r>
            <a:r>
              <a:rPr lang="en-US" sz="1800" b="1" u="sng" dirty="0" smtClean="0">
                <a:solidFill>
                  <a:srgbClr val="3366FF"/>
                </a:solidFill>
              </a:rPr>
              <a:t>Judah</a:t>
            </a:r>
            <a:r>
              <a:rPr lang="en-US" sz="1800" dirty="0" smtClean="0"/>
              <a:t> in the south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31" y="947577"/>
            <a:ext cx="3315633" cy="5746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26787"/>
          </a:xfrm>
        </p:spPr>
        <p:txBody>
          <a:bodyPr/>
          <a:lstStyle/>
          <a:p>
            <a:r>
              <a:rPr lang="en-US" dirty="0" smtClean="0"/>
              <a:t>Israel &amp; Judah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41815"/>
          </a:xfrm>
        </p:spPr>
        <p:txBody>
          <a:bodyPr/>
          <a:lstStyle/>
          <a:p>
            <a:r>
              <a:rPr lang="en-US" dirty="0" smtClean="0"/>
              <a:t>Solomon's Temple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3" y="983964"/>
            <a:ext cx="7868968" cy="566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0815"/>
            <a:ext cx="9144000" cy="516378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 smtClean="0"/>
              <a:t>The Babylonian Captivity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600" dirty="0" smtClean="0"/>
              <a:t>Eventually disaster struck: both Israel and Judah had to pay tribute to the </a:t>
            </a:r>
            <a:r>
              <a:rPr lang="en-US" sz="1600" b="1" u="sng" dirty="0" smtClean="0">
                <a:solidFill>
                  <a:srgbClr val="3366FF"/>
                </a:solidFill>
              </a:rPr>
              <a:t>Assyrians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>
                <a:solidFill>
                  <a:srgbClr val="3366FF"/>
                </a:solidFill>
              </a:rPr>
              <a:t> </a:t>
            </a:r>
            <a:r>
              <a:rPr lang="en-US" sz="1900" b="1" u="sng" dirty="0" smtClean="0">
                <a:solidFill>
                  <a:srgbClr val="3366FF"/>
                </a:solidFill>
              </a:rPr>
              <a:t>Tribute</a:t>
            </a:r>
            <a:r>
              <a:rPr lang="en-US" sz="1900" dirty="0" smtClean="0"/>
              <a:t>: peace </a:t>
            </a:r>
            <a:r>
              <a:rPr lang="en-US" sz="1900" b="1" u="sng" dirty="0" smtClean="0">
                <a:solidFill>
                  <a:srgbClr val="3366FF"/>
                </a:solidFill>
              </a:rPr>
              <a:t>money paid</a:t>
            </a:r>
            <a:r>
              <a:rPr lang="en-US" sz="1900" dirty="0" smtClean="0"/>
              <a:t> by a </a:t>
            </a:r>
            <a:r>
              <a:rPr lang="en-US" sz="1900" b="1" u="sng" dirty="0" smtClean="0">
                <a:solidFill>
                  <a:srgbClr val="3366FF"/>
                </a:solidFill>
              </a:rPr>
              <a:t>weaker</a:t>
            </a:r>
            <a:r>
              <a:rPr lang="en-US" sz="1900" dirty="0" smtClean="0"/>
              <a:t> power to a stronger power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They paid the tribute to avoid being </a:t>
            </a:r>
            <a:r>
              <a:rPr lang="en-US" sz="1900" b="1" u="sng" dirty="0" smtClean="0">
                <a:solidFill>
                  <a:srgbClr val="3366FF"/>
                </a:solidFill>
              </a:rPr>
              <a:t>attacked</a:t>
            </a:r>
            <a:r>
              <a:rPr lang="en-US" sz="1900" dirty="0" smtClean="0"/>
              <a:t> but was not enough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In 725 B.C. the </a:t>
            </a:r>
            <a:r>
              <a:rPr lang="en-US" sz="1900" b="1" u="sng" dirty="0" smtClean="0">
                <a:solidFill>
                  <a:srgbClr val="3366FF"/>
                </a:solidFill>
              </a:rPr>
              <a:t>Assyrians invaded</a:t>
            </a:r>
            <a:r>
              <a:rPr lang="en-US" sz="1900" dirty="0" smtClean="0"/>
              <a:t> Samaria, the capital of Israel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By 722 B.C. the whole northern kingdom was under </a:t>
            </a:r>
            <a:r>
              <a:rPr lang="en-US" sz="1900" b="1" u="sng" dirty="0" smtClean="0">
                <a:solidFill>
                  <a:srgbClr val="3366FF"/>
                </a:solidFill>
              </a:rPr>
              <a:t>Assyrian control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437" y="1260815"/>
            <a:ext cx="9325437" cy="516378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1600" dirty="0" smtClean="0"/>
              <a:t>The southern kingdom lasted another 150 years before falling to the </a:t>
            </a:r>
            <a:r>
              <a:rPr lang="en-US" sz="1600" b="1" u="sng" dirty="0" smtClean="0">
                <a:solidFill>
                  <a:srgbClr val="3366FF"/>
                </a:solidFill>
              </a:rPr>
              <a:t>Babylonians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The Assyrians had been losing control to Babylonian king </a:t>
            </a:r>
            <a:r>
              <a:rPr lang="en-US" sz="1800" b="1" u="sng" dirty="0" smtClean="0">
                <a:solidFill>
                  <a:srgbClr val="3366FF"/>
                </a:solidFill>
              </a:rPr>
              <a:t>Nebuchadnezzar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Solomon's Temple was </a:t>
            </a:r>
            <a:r>
              <a:rPr lang="en-US" sz="1800" b="1" u="sng" dirty="0" smtClean="0">
                <a:solidFill>
                  <a:srgbClr val="3366FF"/>
                </a:solidFill>
              </a:rPr>
              <a:t>destroyed</a:t>
            </a:r>
            <a:r>
              <a:rPr lang="en-US" sz="1800" dirty="0" smtClean="0"/>
              <a:t> by the Babylonians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950" dirty="0" smtClean="0"/>
              <a:t>In 539 B.C. Persian King </a:t>
            </a:r>
            <a:r>
              <a:rPr lang="en-US" sz="1950" b="1" u="sng" dirty="0" smtClean="0">
                <a:solidFill>
                  <a:srgbClr val="3366FF"/>
                </a:solidFill>
              </a:rPr>
              <a:t>Cyrus the Great</a:t>
            </a:r>
            <a:r>
              <a:rPr lang="en-US" sz="1950" dirty="0" smtClean="0"/>
              <a:t> took power and allowed many Hebrew exiles to </a:t>
            </a:r>
            <a:r>
              <a:rPr lang="en-US" sz="1900" dirty="0" smtClean="0"/>
              <a:t>return to Jerusalem to </a:t>
            </a:r>
            <a:r>
              <a:rPr lang="en-US" sz="1900" b="1" u="sng" dirty="0" smtClean="0">
                <a:solidFill>
                  <a:srgbClr val="3366FF"/>
                </a:solidFill>
              </a:rPr>
              <a:t>rebuild</a:t>
            </a:r>
            <a:r>
              <a:rPr lang="en-US" sz="1900" dirty="0" smtClean="0"/>
              <a:t> Solomon's Temple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900" dirty="0" smtClean="0"/>
              <a:t>Many others would dominate the region including the </a:t>
            </a:r>
            <a:r>
              <a:rPr lang="en-US" sz="1900" b="1" u="sng" dirty="0" smtClean="0">
                <a:solidFill>
                  <a:srgbClr val="3366FF"/>
                </a:solidFill>
              </a:rPr>
              <a:t>Persians</a:t>
            </a:r>
            <a:r>
              <a:rPr lang="en-US" sz="1900" dirty="0" smtClean="0"/>
              <a:t>, </a:t>
            </a:r>
            <a:r>
              <a:rPr lang="en-US" sz="1900" b="1" u="sng" dirty="0" smtClean="0">
                <a:solidFill>
                  <a:srgbClr val="3366FF"/>
                </a:solidFill>
              </a:rPr>
              <a:t>Greeks</a:t>
            </a:r>
            <a:r>
              <a:rPr lang="en-US" sz="1900" dirty="0" smtClean="0"/>
              <a:t>, and the </a:t>
            </a:r>
            <a:r>
              <a:rPr lang="en-US" sz="1900" b="1" u="sng" dirty="0" smtClean="0">
                <a:solidFill>
                  <a:srgbClr val="3366FF"/>
                </a:solidFill>
              </a:rPr>
              <a:t>Romans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900" b="1" u="sng" dirty="0" smtClean="0">
                <a:solidFill>
                  <a:srgbClr val="3366FF"/>
                </a:solidFill>
              </a:rPr>
              <a:t>Jerusalem</a:t>
            </a:r>
            <a:r>
              <a:rPr lang="en-US" sz="1900" dirty="0" smtClean="0"/>
              <a:t> is still a very important city for Jews, Christians, and Muslims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0815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Canaan</a:t>
            </a:r>
            <a:r>
              <a:rPr lang="en-US" sz="2400" dirty="0" smtClean="0"/>
              <a:t> was the ancient home of the </a:t>
            </a:r>
            <a:r>
              <a:rPr lang="en-US" sz="2400" b="1" u="sng" dirty="0" smtClean="0">
                <a:solidFill>
                  <a:srgbClr val="3366FF"/>
                </a:solidFill>
              </a:rPr>
              <a:t>Hebrews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Hebrews were later called </a:t>
            </a:r>
            <a:r>
              <a:rPr lang="en-US" sz="2400" b="1" u="sng" dirty="0" smtClean="0">
                <a:solidFill>
                  <a:srgbClr val="3366FF"/>
                </a:solidFill>
              </a:rPr>
              <a:t>Jews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The Hebrews history, legends, and moral laws have had a major influence on </a:t>
            </a:r>
            <a:r>
              <a:rPr lang="en-US" sz="1700" b="1" u="sng" dirty="0" smtClean="0">
                <a:solidFill>
                  <a:srgbClr val="3366FF"/>
                </a:solidFill>
              </a:rPr>
              <a:t>Western culture</a:t>
            </a:r>
            <a:r>
              <a:rPr lang="en-US" sz="1700" dirty="0" smtClean="0"/>
              <a:t>.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Part of their history is shared with </a:t>
            </a:r>
            <a:r>
              <a:rPr lang="en-US" b="1" dirty="0" smtClean="0">
                <a:solidFill>
                  <a:srgbClr val="3366FF"/>
                </a:solidFill>
              </a:rPr>
              <a:t>Christianity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3366FF"/>
                </a:solidFill>
              </a:rPr>
              <a:t>Islam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3001" y="1260815"/>
            <a:ext cx="9622579" cy="5163780"/>
          </a:xfrm>
        </p:spPr>
        <p:txBody>
          <a:bodyPr/>
          <a:lstStyle/>
          <a:p>
            <a:r>
              <a:rPr lang="en-US" sz="1600" dirty="0" smtClean="0"/>
              <a:t>Result: The history of the </a:t>
            </a:r>
            <a:r>
              <a:rPr lang="en-US" sz="1600" b="1" u="sng" dirty="0" smtClean="0">
                <a:solidFill>
                  <a:srgbClr val="3366FF"/>
                </a:solidFill>
              </a:rPr>
              <a:t>Hebrews</a:t>
            </a:r>
            <a:r>
              <a:rPr lang="en-US" sz="1600" dirty="0" smtClean="0"/>
              <a:t> has been a long and arduous journey.  Of the five major religions studied in this class, theirs will be the oldest and one of the most </a:t>
            </a:r>
            <a:r>
              <a:rPr lang="en-US" sz="1600" b="1" u="sng" dirty="0" smtClean="0">
                <a:solidFill>
                  <a:srgbClr val="3366FF"/>
                </a:solidFill>
              </a:rPr>
              <a:t>influential</a:t>
            </a:r>
            <a:r>
              <a:rPr lang="en-US" sz="1600" dirty="0" smtClean="0"/>
              <a:t>.  Many of their practices and ideas would cross into many </a:t>
            </a:r>
            <a:r>
              <a:rPr lang="en-US" sz="1600" b="1" u="sng" dirty="0" smtClean="0">
                <a:solidFill>
                  <a:srgbClr val="3366FF"/>
                </a:solidFill>
              </a:rPr>
              <a:t>mainstream cultures</a:t>
            </a:r>
            <a:r>
              <a:rPr lang="en-US" sz="1600" dirty="0" smtClean="0"/>
              <a:t> today.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7" y="2397825"/>
            <a:ext cx="4186297" cy="418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923236"/>
          </a:xfrm>
        </p:spPr>
        <p:txBody>
          <a:bodyPr/>
          <a:lstStyle/>
          <a:p>
            <a:r>
              <a:rPr lang="en-US" dirty="0" smtClean="0"/>
              <a:t>Palestine/Canaan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178477" y="1030812"/>
            <a:ext cx="3961580" cy="565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31" y="1367687"/>
            <a:ext cx="4372759" cy="3873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0815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Search for a Promised Land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Ancient Palestine’s location made it a </a:t>
            </a:r>
            <a:r>
              <a:rPr lang="en-US" sz="1800" b="1" u="sng" dirty="0" smtClean="0">
                <a:solidFill>
                  <a:srgbClr val="3366FF"/>
                </a:solidFill>
              </a:rPr>
              <a:t>crossroads</a:t>
            </a:r>
            <a:r>
              <a:rPr lang="en-US" sz="1800" dirty="0" smtClean="0"/>
              <a:t> of the </a:t>
            </a:r>
            <a:r>
              <a:rPr lang="en-US" sz="1800" b="1" u="sng" dirty="0" smtClean="0">
                <a:solidFill>
                  <a:srgbClr val="3366FF"/>
                </a:solidFill>
              </a:rPr>
              <a:t>ancient</a:t>
            </a:r>
            <a:r>
              <a:rPr lang="en-US" sz="1800" dirty="0" smtClean="0"/>
              <a:t> world.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b="1" u="sng" dirty="0" smtClean="0">
                <a:solidFill>
                  <a:srgbClr val="3366FF"/>
                </a:solidFill>
              </a:rPr>
              <a:t>Palestine</a:t>
            </a:r>
            <a:r>
              <a:rPr lang="en-US" sz="1800" dirty="0" smtClean="0"/>
              <a:t>: Region at the </a:t>
            </a:r>
            <a:r>
              <a:rPr lang="en-US" sz="1800" b="1" u="sng" dirty="0" smtClean="0">
                <a:solidFill>
                  <a:srgbClr val="3366FF"/>
                </a:solidFill>
              </a:rPr>
              <a:t>eastern end</a:t>
            </a:r>
            <a:r>
              <a:rPr lang="en-US" sz="1800" dirty="0" smtClean="0"/>
              <a:t> of the </a:t>
            </a:r>
            <a:r>
              <a:rPr lang="en-US" sz="1800" b="1" u="sng" dirty="0" smtClean="0">
                <a:solidFill>
                  <a:srgbClr val="3366FF"/>
                </a:solidFill>
              </a:rPr>
              <a:t>Mediterranean</a:t>
            </a:r>
            <a:r>
              <a:rPr lang="en-US" sz="1800" dirty="0" smtClean="0"/>
              <a:t> Sea.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3366FF"/>
                </a:solidFill>
              </a:rPr>
              <a:t>Hebrews</a:t>
            </a:r>
            <a:r>
              <a:rPr lang="en-US" sz="1800" dirty="0" smtClean="0"/>
              <a:t> settled in </a:t>
            </a:r>
            <a:r>
              <a:rPr lang="en-US" sz="1800" b="1" u="sng" dirty="0" smtClean="0">
                <a:solidFill>
                  <a:srgbClr val="3366FF"/>
                </a:solidFill>
              </a:rPr>
              <a:t>Canaan</a:t>
            </a:r>
            <a:r>
              <a:rPr lang="en-US" sz="1800" dirty="0" smtClean="0"/>
              <a:t> which was located in </a:t>
            </a:r>
            <a:r>
              <a:rPr lang="en-US" sz="1800" b="1" u="sng" dirty="0" smtClean="0">
                <a:solidFill>
                  <a:srgbClr val="3366FF"/>
                </a:solidFill>
              </a:rPr>
              <a:t>Palestine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According to the </a:t>
            </a:r>
            <a:r>
              <a:rPr lang="en-US" sz="1700" b="1" u="sng" dirty="0" smtClean="0">
                <a:solidFill>
                  <a:srgbClr val="3366FF"/>
                </a:solidFill>
              </a:rPr>
              <a:t>Bible</a:t>
            </a:r>
            <a:r>
              <a:rPr lang="en-US" sz="1700" dirty="0" smtClean="0"/>
              <a:t>, Canaan was the land </a:t>
            </a:r>
            <a:r>
              <a:rPr lang="en-US" sz="1700" b="1" u="sng" dirty="0" smtClean="0">
                <a:solidFill>
                  <a:srgbClr val="3366FF"/>
                </a:solidFill>
              </a:rPr>
              <a:t>God</a:t>
            </a:r>
            <a:r>
              <a:rPr lang="en-US" sz="1700" dirty="0" smtClean="0"/>
              <a:t> had </a:t>
            </a:r>
            <a:r>
              <a:rPr lang="en-US" sz="1700" b="1" u="sng" dirty="0" smtClean="0">
                <a:solidFill>
                  <a:srgbClr val="3366FF"/>
                </a:solidFill>
              </a:rPr>
              <a:t>promised</a:t>
            </a:r>
            <a:r>
              <a:rPr lang="en-US" sz="1700" dirty="0" smtClean="0"/>
              <a:t> to the Hebrews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7251"/>
            <a:ext cx="8042276" cy="659349"/>
          </a:xfrm>
        </p:spPr>
        <p:txBody>
          <a:bodyPr/>
          <a:lstStyle/>
          <a:p>
            <a:r>
              <a:rPr lang="en-US" dirty="0" smtClean="0"/>
              <a:t>The Torah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3" y="1380319"/>
            <a:ext cx="54864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425" y="1260815"/>
            <a:ext cx="9358425" cy="5163780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sz="1800" dirty="0" smtClean="0"/>
              <a:t>Most of what we know of early Hebrew history is found in the </a:t>
            </a:r>
            <a:r>
              <a:rPr lang="en-US" sz="1800" b="1" u="sng" dirty="0" smtClean="0">
                <a:solidFill>
                  <a:srgbClr val="3366FF"/>
                </a:solidFill>
              </a:rPr>
              <a:t>first five books</a:t>
            </a:r>
            <a:r>
              <a:rPr lang="en-US" sz="1800" dirty="0" smtClean="0"/>
              <a:t> of the Hebrew Bible known as the </a:t>
            </a:r>
            <a:r>
              <a:rPr lang="en-US" sz="1800" b="1" u="sng" dirty="0" smtClean="0">
                <a:solidFill>
                  <a:srgbClr val="3366FF"/>
                </a:solidFill>
              </a:rPr>
              <a:t>Torah</a:t>
            </a:r>
            <a:r>
              <a:rPr lang="en-US" sz="1800" dirty="0" smtClean="0"/>
              <a:t>.</a:t>
            </a:r>
          </a:p>
          <a:p>
            <a:pPr marL="806450" lvl="1" indent="-457200">
              <a:buFont typeface="+mj-lt"/>
              <a:buAutoNum type="alphaLcPeriod" startAt="5"/>
            </a:pPr>
            <a:r>
              <a:rPr lang="en-US" sz="1650" dirty="0" smtClean="0"/>
              <a:t>The Torah is the most sacred writings to the Hebrews and make up part of the </a:t>
            </a:r>
            <a:r>
              <a:rPr lang="en-US" sz="1650" b="1" u="sng" dirty="0" smtClean="0">
                <a:solidFill>
                  <a:srgbClr val="3366FF"/>
                </a:solidFill>
              </a:rPr>
              <a:t>Old Testament</a:t>
            </a:r>
            <a:r>
              <a:rPr lang="en-US" sz="1650" dirty="0" smtClean="0"/>
              <a:t> for the Christians</a:t>
            </a:r>
          </a:p>
          <a:p>
            <a:pPr marL="806450" lvl="1" indent="-457200">
              <a:buFont typeface="+mj-lt"/>
              <a:buAutoNum type="alphaLcPeriod" startAt="5"/>
            </a:pPr>
            <a:r>
              <a:rPr lang="en-US" sz="1800" dirty="0" smtClean="0"/>
              <a:t>In the Torah, God chose Abraham to be the “</a:t>
            </a:r>
            <a:r>
              <a:rPr lang="en-US" sz="1800" b="1" u="sng" dirty="0" smtClean="0">
                <a:solidFill>
                  <a:srgbClr val="3366FF"/>
                </a:solidFill>
              </a:rPr>
              <a:t>father</a:t>
            </a:r>
            <a:r>
              <a:rPr lang="en-US" sz="1800" dirty="0" smtClean="0"/>
              <a:t>” of the Hebrew people</a:t>
            </a:r>
          </a:p>
          <a:p>
            <a:pPr marL="806450" lvl="1" indent="-457200">
              <a:buFont typeface="+mj-lt"/>
              <a:buAutoNum type="alphaLcPeriod" startAt="5"/>
            </a:pPr>
            <a:r>
              <a:rPr lang="en-US" sz="1800" dirty="0" smtClean="0"/>
              <a:t>Abraham was a </a:t>
            </a:r>
            <a:r>
              <a:rPr lang="en-US" sz="1800" b="1" u="sng" dirty="0" smtClean="0">
                <a:solidFill>
                  <a:srgbClr val="3366FF"/>
                </a:solidFill>
              </a:rPr>
              <a:t>shepherd</a:t>
            </a:r>
            <a:r>
              <a:rPr lang="en-US" sz="1800" dirty="0" smtClean="0"/>
              <a:t> who lived in Ur; God commanded him to move his people to </a:t>
            </a:r>
            <a:r>
              <a:rPr lang="en-US" sz="1800" b="1" dirty="0" smtClean="0">
                <a:solidFill>
                  <a:srgbClr val="3366FF"/>
                </a:solidFill>
              </a:rPr>
              <a:t>Canaan</a:t>
            </a:r>
            <a:r>
              <a:rPr lang="en-US" sz="1800" dirty="0" smtClean="0"/>
              <a:t> around 1800 B.C.</a:t>
            </a:r>
          </a:p>
          <a:p>
            <a:pPr marL="806450" lvl="1" indent="-457200">
              <a:buFont typeface="+mj-lt"/>
              <a:buAutoNum type="alphaLcPeriod" startAt="5"/>
            </a:pPr>
            <a:r>
              <a:rPr lang="en-US" sz="1800" dirty="0" smtClean="0"/>
              <a:t>Around 1650 B.C. the descendents of Abraham moved to </a:t>
            </a:r>
            <a:r>
              <a:rPr lang="en-US" sz="1800" b="1" u="sng" dirty="0" smtClean="0">
                <a:solidFill>
                  <a:srgbClr val="3366FF"/>
                </a:solidFill>
              </a:rPr>
              <a:t>Egypt</a:t>
            </a:r>
          </a:p>
          <a:p>
            <a:pPr marL="806450" lvl="1" indent="-457200">
              <a:buFont typeface="+mj-lt"/>
              <a:buAutoNum type="alphaLcPeriod" startAt="5"/>
            </a:pPr>
            <a:r>
              <a:rPr lang="en-US" sz="1800" dirty="0" smtClean="0"/>
              <a:t>The Hebrews were </a:t>
            </a:r>
            <a:r>
              <a:rPr lang="en-US" sz="1800" b="1" u="sng" dirty="0" smtClean="0">
                <a:solidFill>
                  <a:srgbClr val="3366FF"/>
                </a:solidFill>
              </a:rPr>
              <a:t>monotheistic</a:t>
            </a:r>
            <a:r>
              <a:rPr lang="en-US" sz="1800" dirty="0" smtClean="0"/>
              <a:t> and worshipped god </a:t>
            </a:r>
            <a:r>
              <a:rPr lang="en-US" sz="1800" b="1" u="sng" dirty="0" smtClean="0">
                <a:solidFill>
                  <a:srgbClr val="3366FF"/>
                </a:solidFill>
              </a:rPr>
              <a:t>Yahweh</a:t>
            </a:r>
          </a:p>
          <a:p>
            <a:pPr marL="806450" lvl="1" indent="-457200">
              <a:buFont typeface="+mj-lt"/>
              <a:buAutoNum type="alphaLcPeriod" startAt="5"/>
            </a:pPr>
            <a:r>
              <a:rPr lang="en-US" sz="1800" b="1" u="sng" dirty="0" smtClean="0">
                <a:solidFill>
                  <a:srgbClr val="3366FF"/>
                </a:solidFill>
              </a:rPr>
              <a:t>Covenant</a:t>
            </a:r>
            <a:r>
              <a:rPr lang="en-US" sz="1800" dirty="0" smtClean="0"/>
              <a:t>: Promise made by Abraham and his people to </a:t>
            </a:r>
            <a:r>
              <a:rPr lang="en-US" sz="1800" b="1" u="sng" dirty="0" smtClean="0">
                <a:solidFill>
                  <a:srgbClr val="3366FF"/>
                </a:solidFill>
              </a:rPr>
              <a:t>obey</a:t>
            </a:r>
            <a:r>
              <a:rPr lang="en-US" sz="1800" dirty="0" smtClean="0"/>
              <a:t> Yahweh in return Yahweh had promised to </a:t>
            </a:r>
            <a:r>
              <a:rPr lang="en-US" sz="1800" b="1" u="sng" dirty="0" smtClean="0">
                <a:solidFill>
                  <a:srgbClr val="3366FF"/>
                </a:solidFill>
              </a:rPr>
              <a:t>protect</a:t>
            </a:r>
            <a:r>
              <a:rPr lang="en-US" sz="1800" dirty="0" smtClean="0"/>
              <a:t> Abraham and his descendents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0815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Moses and the Exodus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Bible says the Hebrews migrated to Egypt due to </a:t>
            </a:r>
            <a:r>
              <a:rPr lang="en-US" sz="1800" b="1" u="sng" dirty="0" smtClean="0">
                <a:solidFill>
                  <a:srgbClr val="3366FF"/>
                </a:solidFill>
              </a:rPr>
              <a:t>drought</a:t>
            </a:r>
            <a:r>
              <a:rPr lang="en-US" sz="1800" dirty="0" smtClean="0"/>
              <a:t> and </a:t>
            </a:r>
            <a:r>
              <a:rPr lang="en-US" sz="1800" b="1" u="sng" dirty="0" smtClean="0">
                <a:solidFill>
                  <a:srgbClr val="3366FF"/>
                </a:solidFill>
              </a:rPr>
              <a:t>famine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At first they were accepted but later were forced into </a:t>
            </a:r>
            <a:r>
              <a:rPr lang="en-US" sz="1800" b="1" u="sng" dirty="0" smtClean="0">
                <a:solidFill>
                  <a:srgbClr val="3366FF"/>
                </a:solidFill>
              </a:rPr>
              <a:t>slavery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6" y="3000379"/>
            <a:ext cx="4592141" cy="344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5512"/>
          </a:xfrm>
        </p:spPr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70" y="1115478"/>
            <a:ext cx="3778901" cy="5117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472"/>
          </a:xfrm>
        </p:spPr>
        <p:txBody>
          <a:bodyPr/>
          <a:lstStyle/>
          <a:p>
            <a:r>
              <a:rPr lang="en-US" dirty="0" smtClean="0"/>
              <a:t>The Origin of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448" y="1260815"/>
            <a:ext cx="9292448" cy="516378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sz="2400" dirty="0" smtClean="0"/>
              <a:t>Moses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sz="1800" dirty="0" smtClean="0"/>
              <a:t>At the time of Moses’ birth, the Pharaoh felt </a:t>
            </a:r>
            <a:r>
              <a:rPr lang="en-US" sz="1800" b="1" u="sng" dirty="0" smtClean="0">
                <a:solidFill>
                  <a:srgbClr val="3366FF"/>
                </a:solidFill>
              </a:rPr>
              <a:t>threatened</a:t>
            </a:r>
            <a:r>
              <a:rPr lang="en-US" sz="1800" dirty="0" smtClean="0"/>
              <a:t> by the </a:t>
            </a:r>
            <a:r>
              <a:rPr lang="en-US" sz="1800" b="1" u="sng" dirty="0" smtClean="0">
                <a:solidFill>
                  <a:srgbClr val="3366FF"/>
                </a:solidFill>
              </a:rPr>
              <a:t>Hebrews</a:t>
            </a:r>
            <a:r>
              <a:rPr lang="en-US" sz="1800" dirty="0" smtClean="0"/>
              <a:t> and commanded that all first born males be </a:t>
            </a:r>
            <a:r>
              <a:rPr lang="en-US" sz="1800" b="1" u="sng" dirty="0" smtClean="0">
                <a:solidFill>
                  <a:srgbClr val="3366FF"/>
                </a:solidFill>
              </a:rPr>
              <a:t>killed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800" dirty="0" smtClean="0"/>
              <a:t>Moses’ mother laid him in the reeds of the </a:t>
            </a:r>
            <a:r>
              <a:rPr lang="en-US" sz="1800" b="1" u="sng" dirty="0" smtClean="0">
                <a:solidFill>
                  <a:srgbClr val="3366FF"/>
                </a:solidFill>
              </a:rPr>
              <a:t>Nile</a:t>
            </a:r>
            <a:r>
              <a:rPr lang="en-US" sz="1800" dirty="0" smtClean="0"/>
              <a:t> to save him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800" dirty="0" smtClean="0"/>
              <a:t>A Egyptian princess found him and raised him in </a:t>
            </a:r>
            <a:r>
              <a:rPr lang="en-US" sz="1800" b="1" u="sng" dirty="0" smtClean="0">
                <a:solidFill>
                  <a:srgbClr val="3366FF"/>
                </a:solidFill>
              </a:rPr>
              <a:t>luxury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73</TotalTime>
  <Words>793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News Gothic MT</vt:lpstr>
      <vt:lpstr>Wingdings 2</vt:lpstr>
      <vt:lpstr>Breeze</vt:lpstr>
      <vt:lpstr>Ancient Egypt  &amp; Judaism</vt:lpstr>
      <vt:lpstr>The Origin of Judaism</vt:lpstr>
      <vt:lpstr>Palestine/Canaan</vt:lpstr>
      <vt:lpstr>The Origin of Judaism</vt:lpstr>
      <vt:lpstr>The Torah</vt:lpstr>
      <vt:lpstr>The Origin of Judaism</vt:lpstr>
      <vt:lpstr>The Origin of Judaism</vt:lpstr>
      <vt:lpstr>Moses</vt:lpstr>
      <vt:lpstr>The Origin of Judaism</vt:lpstr>
      <vt:lpstr>Baby Moses on the Nile</vt:lpstr>
      <vt:lpstr>The Origin of Judaism</vt:lpstr>
      <vt:lpstr>Moses Parting the Red Sea</vt:lpstr>
      <vt:lpstr>The Origin of Judaism</vt:lpstr>
      <vt:lpstr>The Ten Commandments… Can you name them??</vt:lpstr>
      <vt:lpstr>The Origin of Judaism</vt:lpstr>
      <vt:lpstr>Israel &amp; Judah</vt:lpstr>
      <vt:lpstr>Solomon's Temple</vt:lpstr>
      <vt:lpstr>The Origin of Judaism</vt:lpstr>
      <vt:lpstr>The Origin of Judaism</vt:lpstr>
      <vt:lpstr>The Origin of Judaism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&amp; Judaism</dc:title>
  <dc:creator>Karl Sagan</dc:creator>
  <cp:lastModifiedBy>Tiffany Blalock</cp:lastModifiedBy>
  <cp:revision>11</cp:revision>
  <dcterms:created xsi:type="dcterms:W3CDTF">2014-11-23T00:55:45Z</dcterms:created>
  <dcterms:modified xsi:type="dcterms:W3CDTF">2018-02-06T16:09:50Z</dcterms:modified>
</cp:coreProperties>
</file>