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d="100" n="94"/>
          <a:sy d="100" n="94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<Relationship Id="rId21" Target="slides/slide15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18" Target="slides/slide12.xml" Type="http://schemas.openxmlformats.org/officeDocument/2006/relationships/slide"/><Relationship Id="rId17" Target="slides/slide11.xml" Type="http://schemas.openxmlformats.org/officeDocument/2006/relationships/slide"/><Relationship Id="rId16" Target="slides/slide10.xml" Type="http://schemas.openxmlformats.org/officeDocument/2006/relationships/slide"/><Relationship Id="rId15" Target="slides/slide9.xml" Type="http://schemas.openxmlformats.org/officeDocument/2006/relationships/slide"/><Relationship Id="rId14" Target="slides/slide8.xml" Type="http://schemas.openxmlformats.org/officeDocument/2006/relationships/slide"/><Relationship Id="rId13" Target="slides/slide7.xml" Type="http://schemas.openxmlformats.org/officeDocument/2006/relationships/slide"/><Relationship Id="rId12" Target="slides/slide6.xml" Type="http://schemas.openxmlformats.org/officeDocument/2006/relationships/slide"/><Relationship Id="rId11" Target="slides/slide5.xml" Type="http://schemas.openxmlformats.org/officeDocument/2006/relationships/slide"/><Relationship Id="rId10" Target="slides/slide4.xml" Type="http://schemas.openxmlformats.org/officeDocument/2006/relationships/slide"/><Relationship Id="rId9" Target="slides/slide3.xml" Type="http://schemas.openxmlformats.org/officeDocument/2006/relationships/slide"/><Relationship Id="rId8" Target="slides/slide2.xml" Type="http://schemas.openxmlformats.org/officeDocument/2006/relationships/slide"/><Relationship Id="rId7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bIns="45720" lIns="91440" numCol="1" rIns="91440" rtlCol="0" tIns="45720" vert="horz"/>
          <a:lstStyle>
            <a:lvl1pPr algn="r">
              <a:defRPr sz="1200"/>
            </a:lvl1pPr>
          </a:lstStyle>
          <a:p>
            <a:fld id="{95D3B7ED-61F7-0542-AE7B-9795C4EFD070}" type="datetimeFigureOut">
              <a:rPr lang="en-US" smtClean="0"/>
              <a:t>28/07/15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numCol="1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bIns="45720" lIns="91440" numCol="1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sz="1200"/>
            </a:lvl1pPr>
          </a:lstStyle>
          <a:p>
            <a:fld id="{9C5789CE-836E-B042-843F-5605E41F5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31753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4572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idx="1" type="body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0" sz="quarter" type="sldNum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flat" cmpd="sng"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eaLnBrk="1" hangingPunct="1" latinLnBrk="0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60"/>
            <a:ext cx="9013372" cy="6692201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idx="1" type="subTitle"/>
          </p:nvPr>
        </p:nvSpPr>
        <p:spPr>
          <a:xfrm>
            <a:off x="1295400" y="3200400"/>
            <a:ext cx="6400800" cy="1600200"/>
          </a:xfrm>
        </p:spPr>
        <p:txBody>
          <a:bodyPr numCol="1"/>
          <a:lstStyle>
            <a:lvl1pPr algn="ctr" indent="0" marL="0">
              <a:buNone/>
              <a:defRPr sz="2600">
                <a:solidFill>
                  <a:schemeClr val="tx2"/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idx="12" sz="quarter" type="sldNum"/>
          </p:nvPr>
        </p:nvSpPr>
        <p:spPr/>
        <p:txBody>
          <a:bodyPr bIns="0" lIns="0" numCol="1" rIns="0" t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 numCol="1"/>
          <a:lstStyle>
            <a:lvl1pPr algn="ctr">
              <a:defRPr dirty="0" lang="en-US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44"/>
            <a:ext cx="2011680" cy="5851525"/>
          </a:xfrm>
        </p:spPr>
        <p:txBody>
          <a:bodyPr numCol="1"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914400" y="274640"/>
            <a:ext cx="5562600" cy="5851525"/>
          </a:xfrm>
        </p:spPr>
        <p:txBody>
          <a:bodyPr numCol="1" vert="eaVert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 sz="quarter"/>
          </p:nvPr>
        </p:nvSpPr>
        <p:spPr>
          <a:xfrm>
            <a:off x="914400" y="1447800"/>
            <a:ext cx="7772400" cy="4572000"/>
          </a:xfrm>
        </p:spPr>
        <p:txBody>
          <a:bodyPr numCol="1" vert="horz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flat" cmpd="sng"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eaLnBrk="1" hangingPunct="1" latinLnBrk="0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60"/>
            <a:ext cx="9013372" cy="6692201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 numCol="1"/>
          <a:lstStyle>
            <a:lvl1pPr algn="l">
              <a:buNone/>
              <a:defRPr b="0" cap="none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547941"/>
            <a:ext cx="7772400" cy="1338263"/>
          </a:xfrm>
        </p:spPr>
        <p:txBody>
          <a:bodyPr anchor="t" anchorCtr="0" numCol="1"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>
          <a:xfrm>
            <a:off x="800100" y="6172200"/>
            <a:ext cx="4000500" cy="457200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8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2" y="2341479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2" y="2468880"/>
            <a:ext cx="9014621" cy="45720"/>
          </a:xfrm>
          <a:prstGeom prst="rect">
            <a:avLst/>
          </a:prstGeom>
          <a:solidFill>
            <a:schemeClr val="accent5"/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146304" y="6208776"/>
            <a:ext cx="457200" cy="457200"/>
          </a:xfrm>
        </p:spPr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folHlink="folHlink" hlink="hlink" tx1="dk1" tx2="dk2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 sz="quarter"/>
          </p:nvPr>
        </p:nvSpPr>
        <p:spPr>
          <a:xfrm>
            <a:off x="914400" y="1447800"/>
            <a:ext cx="3749040" cy="4572000"/>
          </a:xfrm>
        </p:spPr>
        <p:txBody>
          <a:bodyPr numCol="1" vert="horz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2" sz="quarter"/>
          </p:nvPr>
        </p:nvSpPr>
        <p:spPr>
          <a:xfrm>
            <a:off x="4933950" y="1447800"/>
            <a:ext cx="3749040" cy="4572000"/>
          </a:xfrm>
        </p:spPr>
        <p:txBody>
          <a:bodyPr numCol="1" vert="horz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 numCol="1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914400" y="1447800"/>
            <a:ext cx="3733800" cy="762000"/>
          </a:xfrm>
          <a:noFill/>
          <a:ln algn="ctr" cap="sq" cmpd="sng" w="12700">
            <a:noFill/>
            <a:prstDash val="solid"/>
          </a:ln>
        </p:spPr>
        <p:txBody>
          <a:bodyPr anchor="b" anchorCtr="0" lIns="91440" numCol="1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3" sz="half" type="body"/>
          </p:nvPr>
        </p:nvSpPr>
        <p:spPr>
          <a:xfrm>
            <a:off x="4953000" y="1447800"/>
            <a:ext cx="3733800" cy="762000"/>
          </a:xfrm>
          <a:noFill/>
          <a:ln algn="ctr" cap="sq" cmpd="sng" w="12700">
            <a:noFill/>
            <a:prstDash val="solid"/>
          </a:ln>
        </p:spPr>
        <p:txBody>
          <a:bodyPr anchor="b" anchorCtr="0" lIns="91440" numCol="1">
            <a:noAutofit/>
          </a:bodyPr>
          <a:lstStyle>
            <a:lvl1pPr indent="0" marL="0">
              <a:buNone/>
              <a:defRPr b="1" sz="2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2" sz="half"/>
          </p:nvPr>
        </p:nvSpPr>
        <p:spPr>
          <a:xfrm>
            <a:off x="914400" y="2247900"/>
            <a:ext cx="3733800" cy="3886200"/>
          </a:xfrm>
        </p:spPr>
        <p:txBody>
          <a:bodyPr numCol="1" vert="horz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4" sz="half"/>
          </p:nvPr>
        </p:nvSpPr>
        <p:spPr>
          <a:xfrm>
            <a:off x="4953000" y="2247900"/>
            <a:ext cx="3733800" cy="3886200"/>
          </a:xfrm>
        </p:spPr>
        <p:txBody>
          <a:bodyPr numCol="1" vert="horz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 numCol="1"/>
          <a:lstStyle>
            <a:lvl1pPr algn="l">
              <a:buNone/>
              <a:defRPr b="0"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idx="2" type="body"/>
          </p:nvPr>
        </p:nvSpPr>
        <p:spPr>
          <a:xfrm>
            <a:off x="914400" y="1600200"/>
            <a:ext cx="1905000" cy="4495800"/>
          </a:xfrm>
        </p:spPr>
        <p:txBody>
          <a:bodyPr numCol="1"/>
          <a:lstStyle>
            <a:lvl1pPr indent="0" marL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 sz="quarter"/>
          </p:nvPr>
        </p:nvSpPr>
        <p:spPr>
          <a:xfrm>
            <a:off x="2971800" y="1600200"/>
            <a:ext cx="5715000" cy="4495800"/>
          </a:xfrm>
        </p:spPr>
        <p:txBody>
          <a:bodyPr numCol="1" vert="horz"/>
          <a:lstStyle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 numCol="1">
            <a:noAutofit/>
          </a:bodyPr>
          <a:lstStyle>
            <a:lvl1pPr algn="l">
              <a:buNone/>
              <a:defRPr b="0" sz="2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914400" y="5445825"/>
            <a:ext cx="7315200" cy="685800"/>
          </a:xfrm>
        </p:spPr>
        <p:txBody>
          <a:bodyPr numCol="1"/>
          <a:lstStyle>
            <a:lvl1pPr indent="0" marL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>
          <a:xfrm>
            <a:off x="914400" y="6172200"/>
            <a:ext cx="3886200" cy="457200"/>
          </a:xfrm>
        </p:spPr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>
          <a:xfrm>
            <a:off x="146304" y="6208776"/>
            <a:ext cx="457200" cy="457200"/>
          </a:xfrm>
        </p:spPr>
        <p:txBody>
          <a:bodyPr numCol="1"/>
          <a:lstStyle/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4" y="4650478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6" y="4773229"/>
            <a:ext cx="9006637" cy="48807"/>
          </a:xfrm>
          <a:prstGeom prst="rect">
            <a:avLst/>
          </a:prstGeom>
          <a:solidFill>
            <a:schemeClr val="accent5"/>
          </a:solidFill>
          <a:ln algn="ctr" cap="sq" cmpd="sng"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68314" y="66676"/>
            <a:ext cx="9001873" cy="4581525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 numCol="1"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algn="ctr" cap="flat" cmpd="sng"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 eaLnBrk="1" hangingPunct="1" latinLnBrk="0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fmla="val 4929" name="adj"/>
            </a:avLst>
          </a:prstGeom>
          <a:ln algn="ctr" cap="sq" cmpd="sng" w="6350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numCol="1"/>
          <a:lstStyle/>
          <a:p>
            <a:pPr algn="ctr" eaLnBrk="1" hangingPunct="1" latinLnBrk="0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anchor="b" anchorCtr="0" bIns="91440" numCol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idx="1" type="body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idx="2" sz="half" type="dt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 numCol="1"/>
          <a:lstStyle>
            <a:lvl1pPr algn="r" eaLnBrk="1" hangingPunct="1" latinLnBrk="0">
              <a:defRPr kumimoji="0" sz="1400">
                <a:solidFill>
                  <a:schemeClr val="tx2"/>
                </a:solidFill>
              </a:defRPr>
            </a:lvl1pPr>
          </a:lstStyle>
          <a:p>
            <a:fld id="{F89E3670-3821-4A4C-9D46-C21AF94DBEA5}" type="datetimeFigureOut">
              <a:rPr lang="en-US" smtClean="0"/>
              <a:pPr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3" sz="quarter" type="ftr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 numCol="1"/>
          <a:lstStyle>
            <a:lvl1pPr eaLnBrk="1" hangingPunct="1" latinLnBrk="0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idx="4" sz="quarter" type="sldNum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 bIns="0" lIns="0" numCol="1" rIns="0" tIns="0" wrap="none">
            <a:noAutofit/>
          </a:bodyPr>
          <a:lstStyle>
            <a:lvl1pPr algn="ctr" eaLnBrk="1" hangingPunct="1" latinLnBrk="0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5459D1A-0037-4BB9-B037-1BD32D58E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eaLnBrk="1" hangingPunct="1" latinLnBrk="0" rtl="0">
        <a:spcBef>
          <a:spcPct val="0"/>
        </a:spcBef>
        <a:buNone/>
        <a:defRPr kern="1200" kumimoji="0" sz="4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algn="l" eaLnBrk="1" hangingPunct="1" indent="-274320" latinLnBrk="0" marL="274320" rtl="0">
        <a:spcBef>
          <a:spcPts val="580"/>
        </a:spcBef>
        <a:buClr>
          <a:schemeClr val="accent1"/>
        </a:buClr>
        <a:buSzPct val="85000"/>
        <a:buFont typeface="Wingdings 2"/>
        <a:buChar char=""/>
        <a:defRPr kern="1200" kumimoji="0" sz="260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28600" latinLnBrk="0" marL="548640" rtl="0">
        <a:spcBef>
          <a:spcPts val="370"/>
        </a:spcBef>
        <a:buClr>
          <a:schemeClr val="accent2"/>
        </a:buClr>
        <a:buSzPct val="85000"/>
        <a:buFont typeface="Wingdings 2"/>
        <a:buChar char=""/>
        <a:defRPr kern="1200" kumimoji="0" sz="240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822960" rtl="0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228600" latinLnBrk="0" marL="1097280" rtl="0">
        <a:spcBef>
          <a:spcPts val="370"/>
        </a:spcBef>
        <a:buClr>
          <a:schemeClr val="accent3"/>
        </a:buClr>
        <a:buSzPct val="80000"/>
        <a:buFont typeface="Wingdings 2"/>
        <a:buChar char="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228600" latinLnBrk="0" marL="1371600" rtl="0">
        <a:spcBef>
          <a:spcPts val="370"/>
        </a:spcBef>
        <a:buClr>
          <a:schemeClr val="accent3"/>
        </a:buClr>
        <a:buFontTx/>
        <a:buChar char="o"/>
        <a:defRPr kern="1200" kumimoji="0" sz="20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228600" latinLnBrk="0" marL="1645920" rtl="0">
        <a:spcBef>
          <a:spcPts val="370"/>
        </a:spcBef>
        <a:buClr>
          <a:schemeClr val="accent3"/>
        </a:buClr>
        <a:buChar char="•"/>
        <a:defRPr baseline="0" kern="1200" kumimoji="0" sz="180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228600" latinLnBrk="0" marL="1920240" rtl="0">
        <a:spcBef>
          <a:spcPts val="370"/>
        </a:spcBef>
        <a:buClr>
          <a:schemeClr val="accent2"/>
        </a:buClr>
        <a:buChar char="•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228600" latinLnBrk="0" marL="2194560" rtl="0">
        <a:spcBef>
          <a:spcPts val="370"/>
        </a:spcBef>
        <a:buClr>
          <a:schemeClr val="accent1">
            <a:tint val="60000"/>
          </a:schemeClr>
        </a:buClr>
        <a:buChar char="•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228600" latinLnBrk="0" marL="2468880" rtl="0">
        <a:spcBef>
          <a:spcPts val="370"/>
        </a:spcBef>
        <a:buClr>
          <a:schemeClr val="accent2">
            <a:tint val="60000"/>
          </a:schemeClr>
        </a:buClr>
        <a:buChar char="•"/>
        <a:defRPr kern="1200" kumimoji="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media/image1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5.png" Type="http://schemas.openxmlformats.org/officeDocument/2006/relationships/image"/><Relationship Id="rId2" Target="../media/image1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3" Target="../media/image9.pn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295400" y="3048000"/>
            <a:ext cx="6400800" cy="1752600"/>
          </a:xfrm>
        </p:spPr>
        <p:txBody>
          <a:bodyPr numCol="1">
            <a:normAutofit/>
          </a:bodyPr>
          <a:lstStyle/>
          <a:p>
            <a:r>
              <a:rPr b="1" dirty="0" lang="en-US" smtClean="0" sz="5400"/>
              <a:t>Outcome: The Aztecs</a:t>
            </a:r>
            <a:endParaRPr b="1" dirty="0" lang="en-US" sz="5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dirty="0" lang="en-US" smtClean="0" sz="8000"/>
              <a:t>Mesoamerica</a:t>
            </a:r>
            <a:endParaRPr dirty="0" lang="en-US" sz="8000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3124200" y="3917497"/>
            <a:ext cx="3361266" cy="27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lang="en-US" smtClean="0" sz="3200"/>
              <a:t>Economy</a:t>
            </a:r>
          </a:p>
          <a:p>
            <a:pPr lvl="1"/>
            <a:r>
              <a:rPr dirty="0" lang="en-US" smtClean="0" sz="3200"/>
              <a:t>Demanded tribute from those they conquered</a:t>
            </a:r>
          </a:p>
          <a:p>
            <a:pPr lvl="1"/>
            <a:r>
              <a:rPr dirty="0" lang="en-US" smtClean="0" sz="3200"/>
              <a:t>Traded Obsidian</a:t>
            </a:r>
            <a:endParaRPr dirty="0" lang="en-US" sz="3200"/>
          </a:p>
        </p:txBody>
      </p:sp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4419600" y="2514603"/>
            <a:ext cx="3695700" cy="36957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err="1" lang="en-US" smtClean="0" sz="3200"/>
              <a:t>Gov’t</a:t>
            </a:r>
            <a:endParaRPr dirty="0" lang="en-US" smtClean="0" sz="3200"/>
          </a:p>
          <a:p>
            <a:pPr lvl="1"/>
            <a:r>
              <a:rPr dirty="0" lang="en-US" smtClean="0" sz="3200"/>
              <a:t>Created Triple Alliance with:</a:t>
            </a:r>
          </a:p>
          <a:p>
            <a:pPr lvl="2"/>
            <a:r>
              <a:rPr dirty="0" err="1" lang="en-US" smtClean="0" sz="3200"/>
              <a:t>Texcoco</a:t>
            </a:r>
            <a:endParaRPr dirty="0" lang="en-US" smtClean="0" sz="3200"/>
          </a:p>
          <a:p>
            <a:pPr lvl="2"/>
            <a:r>
              <a:rPr dirty="0" err="1" lang="en-US" smtClean="0" sz="3200"/>
              <a:t>Tlacopan</a:t>
            </a:r>
            <a:r>
              <a:rPr dirty="0" lang="en-US" smtClean="0" sz="3200"/>
              <a:t> </a:t>
            </a:r>
          </a:p>
          <a:p>
            <a:pPr lvl="1"/>
            <a:r>
              <a:rPr dirty="0" lang="en-US" smtClean="0" sz="3200"/>
              <a:t>Emperor at the top – absolute power</a:t>
            </a:r>
          </a:p>
          <a:p>
            <a:pPr lvl="1"/>
            <a:r>
              <a:rPr dirty="0" lang="en-US" smtClean="0" sz="3200"/>
              <a:t>Power weakens under Montezuma</a:t>
            </a:r>
          </a:p>
        </p:txBody>
      </p:sp>
      <p:pic>
        <p:nvPicPr>
          <p:cNvPr id="614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6400800" y="1752603"/>
            <a:ext cx="2447018" cy="31623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cxnSp>
        <p:nvCxnSpPr>
          <p:cNvPr id="6" name="Elbow Connector 5"/>
          <p:cNvCxnSpPr/>
          <p:nvPr/>
        </p:nvCxnSpPr>
        <p:spPr>
          <a:xfrm>
            <a:off x="5943600" y="4495800"/>
            <a:ext cx="457200" cy="152400"/>
          </a:xfrm>
          <a:prstGeom prst="bentConnector3">
            <a:avLst>
              <a:gd fmla="val 50000" name="adj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lang="en-US" smtClean="0" sz="3200"/>
              <a:t>Religion</a:t>
            </a:r>
          </a:p>
          <a:p>
            <a:pPr lvl="1"/>
            <a:r>
              <a:rPr dirty="0" err="1" lang="en-US" smtClean="0" sz="3200"/>
              <a:t>Polythestic</a:t>
            </a:r>
            <a:r>
              <a:rPr dirty="0" lang="en-US" smtClean="0" sz="3200"/>
              <a:t> – over 1,000 gods</a:t>
            </a:r>
          </a:p>
          <a:p>
            <a:pPr lvl="1"/>
            <a:r>
              <a:rPr dirty="0" lang="en-US" smtClean="0" sz="3200"/>
              <a:t>Offerings to the gods:</a:t>
            </a:r>
          </a:p>
          <a:p>
            <a:pPr lvl="2"/>
            <a:r>
              <a:rPr dirty="0" lang="en-US" smtClean="0" sz="3200"/>
              <a:t>Dramas</a:t>
            </a:r>
          </a:p>
          <a:p>
            <a:pPr lvl="2"/>
            <a:r>
              <a:rPr dirty="0" lang="en-US" smtClean="0" sz="3200"/>
              <a:t>Songs</a:t>
            </a:r>
          </a:p>
          <a:p>
            <a:pPr lvl="2"/>
            <a:r>
              <a:rPr dirty="0" lang="en-US" smtClean="0" sz="3200"/>
              <a:t>Dances</a:t>
            </a:r>
          </a:p>
          <a:p>
            <a:pPr lvl="2"/>
            <a:r>
              <a:rPr dirty="0" lang="en-US" smtClean="0" sz="3200"/>
              <a:t>Sacrifice to the Sun God- cut out human hearts</a:t>
            </a:r>
            <a:endParaRPr dirty="0" lang="en-US" sz="3200"/>
          </a:p>
        </p:txBody>
      </p:sp>
      <p:pic>
        <p:nvPicPr>
          <p:cNvPr id="7171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5486400" y="304800"/>
            <a:ext cx="3048000" cy="438410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7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lang="en-US" smtClean="0" sz="3200"/>
              <a:t>Achievements</a:t>
            </a:r>
          </a:p>
          <a:p>
            <a:pPr lvl="1"/>
            <a:r>
              <a:rPr dirty="0" lang="en-US" smtClean="0" sz="3200"/>
              <a:t>2 main calendars</a:t>
            </a:r>
          </a:p>
          <a:p>
            <a:pPr lvl="1"/>
            <a:r>
              <a:rPr dirty="0" lang="en-US" smtClean="0" sz="3200"/>
              <a:t>Planned city of Tenochtitlan</a:t>
            </a:r>
          </a:p>
          <a:p>
            <a:pPr lvl="2"/>
            <a:r>
              <a:rPr dirty="0" lang="en-US" smtClean="0" sz="3200"/>
              <a:t>Causeways or bridges to city</a:t>
            </a:r>
          </a:p>
          <a:p>
            <a:pPr lvl="2"/>
            <a:r>
              <a:rPr dirty="0" err="1" lang="en-US" smtClean="0" sz="3200"/>
              <a:t>Chinampas</a:t>
            </a:r>
            <a:r>
              <a:rPr dirty="0" lang="en-US" smtClean="0" sz="3200"/>
              <a:t>: floating gardens</a:t>
            </a:r>
            <a:endParaRPr dirty="0" lang="en-US" sz="3200"/>
          </a:p>
        </p:txBody>
      </p:sp>
      <p:pic>
        <p:nvPicPr>
          <p:cNvPr id="8194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3276606" y="4267201"/>
            <a:ext cx="3144579" cy="2227227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5486400" y="533401"/>
            <a:ext cx="3048000" cy="2287451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dirty="0" lang="en-US" smtClean="0"/>
              <a:t>Decline of the Aztecs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304800" y="1447800"/>
            <a:ext cx="8382000" cy="4572000"/>
          </a:xfrm>
        </p:spPr>
        <p:txBody>
          <a:bodyPr numCol="1">
            <a:noAutofit/>
          </a:bodyPr>
          <a:lstStyle/>
          <a:p>
            <a:r>
              <a:rPr dirty="0" lang="en-US" smtClean="0" sz="2700"/>
              <a:t>Spanish conquistadors led by Hernando Cortes fought the Aztecs</a:t>
            </a:r>
          </a:p>
          <a:p>
            <a:r>
              <a:rPr dirty="0" lang="en-US" smtClean="0" sz="2700"/>
              <a:t>Aztec leader </a:t>
            </a:r>
            <a:r>
              <a:rPr dirty="0" err="1" lang="en-US" smtClean="0" sz="2700"/>
              <a:t>Moctezuma</a:t>
            </a:r>
            <a:r>
              <a:rPr dirty="0" lang="en-US" smtClean="0" sz="2700"/>
              <a:t> II was killed (not sure if by Spanish or his own people)</a:t>
            </a:r>
          </a:p>
          <a:p>
            <a:r>
              <a:rPr dirty="0" lang="en-US" smtClean="0" sz="2700"/>
              <a:t>Spanish killed thousands</a:t>
            </a:r>
          </a:p>
          <a:p>
            <a:r>
              <a:rPr dirty="0" lang="en-US" smtClean="0" sz="2700"/>
              <a:t>Mexico speaks Spanish today because of this</a:t>
            </a:r>
          </a:p>
          <a:p>
            <a:r>
              <a:rPr dirty="0" lang="en-US" smtClean="0" sz="2700"/>
              <a:t>Modern day Mexico city was built right on top of Tenochtitlan</a:t>
            </a:r>
            <a:endParaRPr dirty="0" lang="en-US" sz="270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"/>
            <a:ext cx="7924800" cy="1143000"/>
          </a:xfrm>
        </p:spPr>
        <p:txBody>
          <a:bodyPr numCol="1">
            <a:normAutofit/>
          </a:bodyPr>
          <a:lstStyle/>
          <a:p>
            <a:r>
              <a:rPr dirty="0" lang="en-US" smtClean="0"/>
              <a:t>Constructive Response Question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 numCol="1">
            <a:normAutofit/>
          </a:bodyPr>
          <a:lstStyle/>
          <a:p>
            <a:r>
              <a:rPr dirty="0" lang="en-US" smtClean="0" sz="5700"/>
              <a:t>Who were the Aztecs and what did they do?</a:t>
            </a:r>
            <a:endParaRPr dirty="0" lang="en-US" sz="5700"/>
          </a:p>
        </p:txBody>
      </p:sp>
      <p:pic>
        <p:nvPicPr>
          <p:cNvPr descr="Learningtargets.jpg"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8973">
            <a:off x="5977309" y="3165941"/>
            <a:ext cx="2253299" cy="22182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0040"/>
            <a:ext cx="7924800" cy="1143000"/>
          </a:xfrm>
        </p:spPr>
        <p:txBody>
          <a:bodyPr numCol="1">
            <a:normAutofit/>
          </a:bodyPr>
          <a:lstStyle/>
          <a:p>
            <a:r>
              <a:rPr dirty="0" lang="en-US" smtClean="0"/>
              <a:t>Constructive Response Question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8229600" cy="4846320"/>
          </a:xfrm>
        </p:spPr>
        <p:txBody>
          <a:bodyPr numCol="1">
            <a:normAutofit/>
          </a:bodyPr>
          <a:lstStyle/>
          <a:p>
            <a:r>
              <a:rPr dirty="0" lang="en-US" smtClean="0" sz="5700"/>
              <a:t>Who were the Aztecs and what did they do?</a:t>
            </a:r>
            <a:endParaRPr dirty="0" lang="en-US" sz="5700"/>
          </a:p>
        </p:txBody>
      </p:sp>
      <p:pic>
        <p:nvPicPr>
          <p:cNvPr descr="Learningtargets.jpg"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8973">
            <a:off x="5977309" y="3165941"/>
            <a:ext cx="2253299" cy="22182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What Will we learn?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 lang="en-US" smtClean="0" sz="3700"/>
              <a:t>Environment</a:t>
            </a:r>
          </a:p>
          <a:p>
            <a:r>
              <a:rPr dirty="0" lang="en-US" smtClean="0" sz="3700"/>
              <a:t>Cities</a:t>
            </a:r>
          </a:p>
          <a:p>
            <a:r>
              <a:rPr dirty="0" lang="en-US" smtClean="0" sz="3700"/>
              <a:t>Language/Writing</a:t>
            </a:r>
          </a:p>
          <a:p>
            <a:r>
              <a:rPr dirty="0" lang="en-US" smtClean="0" sz="3700"/>
              <a:t>Economy</a:t>
            </a:r>
          </a:p>
          <a:p>
            <a:r>
              <a:rPr dirty="0" lang="en-US" smtClean="0" sz="3700"/>
              <a:t>Government</a:t>
            </a:r>
          </a:p>
          <a:p>
            <a:r>
              <a:rPr dirty="0" lang="en-US" smtClean="0" sz="3700"/>
              <a:t>Religion</a:t>
            </a:r>
          </a:p>
          <a:p>
            <a:r>
              <a:rPr dirty="0" lang="en-US" smtClean="0" sz="3700"/>
              <a:t>Achievements</a:t>
            </a:r>
          </a:p>
          <a:p>
            <a:endParaRPr dirty="0" lang="en-US" smtClean="0"/>
          </a:p>
          <a:p>
            <a:endParaRPr dirty="0" lang="en-US" smtClean="0"/>
          </a:p>
          <a:p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4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01-02 at 9.10.07 AM.png"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79400"/>
            <a:ext cx="6400800" cy="6397839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81200" y="2819400"/>
            <a:ext cx="6248400" cy="2032000"/>
          </a:xfrm>
          <a:prstGeom prst="rect">
            <a:avLst/>
          </a:prstGeom>
          <a:noFill/>
          <a:ln w="2095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numCol="1" rtlCol="0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295400" y="3835400"/>
            <a:ext cx="533400" cy="2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Peak of Aztec Power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381000" y="1447800"/>
            <a:ext cx="3505200" cy="4572000"/>
          </a:xfrm>
        </p:spPr>
        <p:txBody>
          <a:bodyPr numCol="1">
            <a:normAutofit/>
          </a:bodyPr>
          <a:lstStyle/>
          <a:p>
            <a:r>
              <a:rPr dirty="0" lang="en-US" smtClean="0" sz="4000"/>
              <a:t>Roughly 1325-1521</a:t>
            </a:r>
            <a:endParaRPr dirty="0" lang="en-US" sz="4000"/>
          </a:p>
        </p:txBody>
      </p:sp>
      <p:pic>
        <p:nvPicPr>
          <p:cNvPr id="27650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2800" y="1905003"/>
            <a:ext cx="5181600" cy="4156364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pic>
        <p:nvPicPr>
          <p:cNvPr id="2051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3048000" y="381001"/>
            <a:ext cx="5257800" cy="6029587"/>
          </a:xfrm>
          <a:prstGeom prst="rect">
            <a:avLst/>
          </a:prstGeom>
          <a:ln cap="sq" w="38100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lang="en-US" smtClean="0" sz="3200"/>
              <a:t>Environment</a:t>
            </a:r>
          </a:p>
          <a:p>
            <a:pPr lvl="1"/>
            <a:r>
              <a:rPr dirty="0" lang="en-US" smtClean="0" sz="3200"/>
              <a:t>Valley of Mexico</a:t>
            </a:r>
          </a:p>
          <a:p>
            <a:pPr lvl="1"/>
            <a:r>
              <a:rPr dirty="0" lang="en-US" smtClean="0" sz="3200"/>
              <a:t>7,500 ft above sea level</a:t>
            </a:r>
          </a:p>
          <a:p>
            <a:pPr lvl="1"/>
            <a:r>
              <a:rPr dirty="0" lang="en-US" smtClean="0" sz="3200"/>
              <a:t>Fertile soil</a:t>
            </a:r>
          </a:p>
          <a:p>
            <a:pPr lvl="1"/>
            <a:r>
              <a:rPr dirty="0" lang="en-US" smtClean="0" sz="3200"/>
              <a:t>Several shallow lakes</a:t>
            </a:r>
          </a:p>
          <a:p>
            <a:pPr lvl="1"/>
            <a:r>
              <a:rPr dirty="0" lang="en-US" smtClean="0" sz="3200"/>
              <a:t>Lake </a:t>
            </a:r>
            <a:r>
              <a:rPr dirty="0" err="1" lang="en-US" smtClean="0" sz="3200"/>
              <a:t>Texcoco</a:t>
            </a:r>
            <a:endParaRPr dirty="0" lang="en-US" sz="3200"/>
          </a:p>
        </p:txBody>
      </p:sp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4419600" y="1600202"/>
            <a:ext cx="4291584" cy="3771900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2"/>
                                        <p:tgtEl>
                                          <p:spTgt spid="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27"/>
                                        <p:tgtEl>
                                          <p:spTgt spid="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>
                      <p:stCondLst>
                        <p:cond delay="indefinite"/>
                      </p:stCondLst>
                      <p:childTnLst>
                        <p:par>
                          <p:cTn fill="hold" id="2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2"/>
                                        <p:tgtEl>
                                          <p:spTgt spid="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lang="en-US" smtClean="0" sz="4000"/>
              <a:t>Cities</a:t>
            </a:r>
          </a:p>
          <a:p>
            <a:pPr lvl="1"/>
            <a:r>
              <a:rPr dirty="0" lang="en-US" smtClean="0" sz="4000"/>
              <a:t>Teotihuacan</a:t>
            </a:r>
          </a:p>
          <a:p>
            <a:pPr lvl="1"/>
            <a:r>
              <a:rPr dirty="0" lang="en-US" smtClean="0" sz="4000"/>
              <a:t>Tenochtitlan</a:t>
            </a:r>
            <a:endParaRPr dirty="0" lang="en-US" sz="4000"/>
          </a:p>
        </p:txBody>
      </p:sp>
      <p:pic>
        <p:nvPicPr>
          <p:cNvPr id="3075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3581400" y="990604"/>
            <a:ext cx="5334000" cy="281288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cxnSp>
        <p:nvCxnSpPr>
          <p:cNvPr id="7" name="Elbow Connector 6"/>
          <p:cNvCxnSpPr/>
          <p:nvPr/>
        </p:nvCxnSpPr>
        <p:spPr>
          <a:xfrm>
            <a:off x="1905000" y="3505200"/>
            <a:ext cx="1600200" cy="228600"/>
          </a:xfrm>
          <a:prstGeom prst="bentConnector3">
            <a:avLst>
              <a:gd fmla="val 50000" name="adj1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>
          <a:xfrm>
            <a:off x="4191000" y="3886200"/>
            <a:ext cx="4191000" cy="2731213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9"/>
            <a:ext cx="8458200" cy="1143000"/>
          </a:xfrm>
        </p:spPr>
        <p:txBody>
          <a:bodyPr numCol="1"/>
          <a:lstStyle/>
          <a:p>
            <a:r>
              <a:rPr b="1" dirty="0" lang="en-US" smtClean="0"/>
              <a:t>The Aztecs</a:t>
            </a:r>
            <a:endParaRPr b="1"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quarter"/>
          </p:nvPr>
        </p:nvSpPr>
        <p:spPr>
          <a:xfrm>
            <a:off x="228600" y="1447800"/>
            <a:ext cx="8458200" cy="4572000"/>
          </a:xfrm>
        </p:spPr>
        <p:txBody>
          <a:bodyPr numCol="1">
            <a:normAutofit/>
          </a:bodyPr>
          <a:lstStyle/>
          <a:p>
            <a:r>
              <a:rPr dirty="0" lang="en-US" smtClean="0" sz="3700"/>
              <a:t>Lang/Writing</a:t>
            </a:r>
          </a:p>
          <a:p>
            <a:pPr lvl="1"/>
            <a:r>
              <a:rPr dirty="0" lang="en-US" smtClean="0" sz="3700"/>
              <a:t>Pictographs or glyphs</a:t>
            </a:r>
          </a:p>
          <a:p>
            <a:pPr lvl="1"/>
            <a:r>
              <a:rPr dirty="0" lang="en-US" smtClean="0" sz="3700"/>
              <a:t>Not a complete writing system that can communicate all things</a:t>
            </a:r>
          </a:p>
        </p:txBody>
      </p:sp>
      <p:pic>
        <p:nvPicPr>
          <p:cNvPr id="9218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>
          <a:xfrm>
            <a:off x="7848606" y="1371600"/>
            <a:ext cx="9239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2"/>
                                        <p:tgtEl>
                                          <p:spTgt spid="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17"/>
                                        <p:tgtEl>
                                          <p:spTgt spid="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3"/>
    </p:bldLst>
  </p:timing>
</p:sld>
</file>

<file path=ppt/theme/_rels/theme1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yes"?>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name="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algn="ctr" cap="flat" cmpd="sng" w="9525">
          <a:solidFill>
            <a:schemeClr val="phClr">
              <a:shade val="60000"/>
              <a:satMod val="110000"/>
            </a:schemeClr>
          </a:solidFill>
          <a:prstDash val="solid"/>
        </a:ln>
        <a:ln algn="ctr" cap="flat" cmpd="sng" w="127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fov="0" prst="isometricBottomUp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h="38100" prst="convex" w="45000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lastClr="000000" val="windowText"/>
      </a:dk1>
      <a:lt1>
        <a:sysClr lastClr="FFFFFF" val="window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algn="ctr" cap="flat" cmpd="sng" w="9525">
          <a:solidFill>
            <a:schemeClr val="phClr">
              <a:shade val="60000"/>
              <a:satMod val="110000"/>
            </a:schemeClr>
          </a:solidFill>
          <a:prstDash val="solid"/>
        </a:ln>
        <a:ln algn="ctr" cap="flat" cmpd="sng" w="127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fov="0" prst="isometricBottomUp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h="38100" prst="convex" w="45000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algn="tl" flip="none" sx="55000" sy="55000" tx="0" ty="0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Words>217</Words>
  <Paragraphs>64</Paragraphs>
  <Slides>15</Slides>
  <Notes>0</Notes>
  <TotalTime>4480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6">
      <vt:lpstr>Equity</vt:lpstr>
      <vt:lpstr>Mesoamerica</vt:lpstr>
      <vt:lpstr>Constructive Response Question</vt:lpstr>
      <vt:lpstr>What Will we learn?</vt:lpstr>
      <vt:lpstr>PowerPoint Presentation</vt:lpstr>
      <vt:lpstr>Peak of Aztec Power</vt:lpstr>
      <vt:lpstr>The Aztecs</vt:lpstr>
      <vt:lpstr>The Aztecs</vt:lpstr>
      <vt:lpstr>The Aztecs</vt:lpstr>
      <vt:lpstr>The Aztecs</vt:lpstr>
      <vt:lpstr>The Aztecs</vt:lpstr>
      <vt:lpstr>The Aztecs</vt:lpstr>
      <vt:lpstr>The Aztecs</vt:lpstr>
      <vt:lpstr>The Aztecs</vt:lpstr>
      <vt:lpstr>Decline of the Aztecs</vt:lpstr>
      <vt:lpstr>Constructive Response Question</vt:lpstr>
    </vt:vector>
  </TitlesOfParts>
  <LinksUpToDate>false</LinksUpToDate>
  <SharedDoc>false</SharedDoc>
  <HyperlinksChanged>false</HyperlinksChanged>
  <Application>Microsoft Office PowerPoint</Application>
  <AppVersion>14.0000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2015-01-04T07:37:26Z</dcterms:created>
  <dc:creator>karl.sagan</dc:creator>
  <cp:lastModifiedBy>James Knutson</cp:lastModifiedBy>
  <dcterms:modified xsi:type="dcterms:W3CDTF">2015-05-21T12:36:23Z</dcterms:modified>
  <cp:revision>13</cp:revision>
  <dc:title>Mesoamerica</dc:title>
</cp:coreProperties>
</file>