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0" r:id="rId5"/>
    <p:sldId id="261" r:id="rId6"/>
    <p:sldId id="266" r:id="rId7"/>
    <p:sldId id="268" r:id="rId8"/>
    <p:sldId id="262" r:id="rId9"/>
    <p:sldId id="267" r:id="rId10"/>
    <p:sldId id="269" r:id="rId11"/>
    <p:sldId id="258" r:id="rId12"/>
    <p:sldId id="270" r:id="rId13"/>
    <p:sldId id="271" r:id="rId14"/>
    <p:sldId id="259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5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5F99381-F93F-42CC-929A-D974B0272BC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84E9668-0D9D-4FD0-A72C-0E99DF3B61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42999"/>
          </a:xfrm>
        </p:spPr>
        <p:txBody>
          <a:bodyPr/>
          <a:lstStyle/>
          <a:p>
            <a:r>
              <a:rPr lang="en-US" dirty="0" smtClean="0"/>
              <a:t>Mesoamerica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524000"/>
            <a:ext cx="6560234" cy="2819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Outcome: The Earliest Americans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799"/>
            <a:ext cx="6400800" cy="446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Zapotec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181475" cy="307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718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6280"/>
          </a:xfrm>
        </p:spPr>
        <p:txBody>
          <a:bodyPr>
            <a:normAutofit/>
          </a:bodyPr>
          <a:lstStyle/>
          <a:p>
            <a:pPr marL="925830" lvl="1" indent="-514350">
              <a:buFont typeface="+mj-lt"/>
              <a:buAutoNum type="alphaLcPeriod" startAt="2"/>
            </a:pPr>
            <a:r>
              <a:rPr lang="en-US" sz="2800" b="1" u="sng" dirty="0" err="1" smtClean="0">
                <a:solidFill>
                  <a:srgbClr val="FFFF00"/>
                </a:solidFill>
              </a:rPr>
              <a:t>Zapotec</a:t>
            </a:r>
            <a:endParaRPr lang="en-US" sz="2000" u="sng" dirty="0" smtClean="0">
              <a:solidFill>
                <a:srgbClr val="FFFF00"/>
              </a:solidFill>
            </a:endParaRPr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smtClean="0"/>
              <a:t>Developed around time of declining </a:t>
            </a:r>
            <a:r>
              <a:rPr lang="en-US" sz="2200" dirty="0" err="1" smtClean="0"/>
              <a:t>Olmec</a:t>
            </a:r>
            <a:r>
              <a:rPr lang="en-US" sz="2200" dirty="0" smtClean="0"/>
              <a:t> in </a:t>
            </a:r>
            <a:r>
              <a:rPr lang="en-US" sz="2200" b="1" u="sng" dirty="0" smtClean="0">
                <a:solidFill>
                  <a:srgbClr val="FFFF00"/>
                </a:solidFill>
              </a:rPr>
              <a:t>Oaxaca</a:t>
            </a:r>
            <a:r>
              <a:rPr lang="en-US" sz="2200" dirty="0" smtClean="0"/>
              <a:t> Valley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000" dirty="0" smtClean="0"/>
              <a:t>Oaxaca Valley has fertile soil, mild climate, and enough rainfall to support </a:t>
            </a:r>
            <a:r>
              <a:rPr lang="en-US" sz="2000" b="1" u="sng" dirty="0" smtClean="0">
                <a:solidFill>
                  <a:srgbClr val="FFFF00"/>
                </a:solidFill>
              </a:rPr>
              <a:t>agriculture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smtClean="0"/>
              <a:t>By 500 B.C. they had created early forms of </a:t>
            </a:r>
            <a:r>
              <a:rPr lang="en-US" sz="2200" b="1" u="sng" dirty="0" smtClean="0">
                <a:solidFill>
                  <a:srgbClr val="FFFF00"/>
                </a:solidFill>
              </a:rPr>
              <a:t>writing</a:t>
            </a:r>
            <a:r>
              <a:rPr lang="en-US" sz="2200" dirty="0" smtClean="0"/>
              <a:t> and a </a:t>
            </a:r>
            <a:r>
              <a:rPr lang="en-US" sz="2200" b="1" u="sng" dirty="0" smtClean="0">
                <a:solidFill>
                  <a:srgbClr val="FFFF00"/>
                </a:solidFill>
              </a:rPr>
              <a:t>calendar</a:t>
            </a:r>
            <a:r>
              <a:rPr lang="en-US" sz="2200" dirty="0" smtClean="0"/>
              <a:t> system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14800"/>
            <a:ext cx="2667000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46237"/>
            <a:ext cx="9144000" cy="4526280"/>
          </a:xfrm>
        </p:spPr>
        <p:txBody>
          <a:bodyPr>
            <a:normAutofit/>
          </a:bodyPr>
          <a:lstStyle/>
          <a:p>
            <a:pPr marL="1145286" lvl="2" indent="-514350">
              <a:buFont typeface="+mj-lt"/>
              <a:buAutoNum type="romanLcPeriod" startAt="4"/>
            </a:pPr>
            <a:r>
              <a:rPr lang="en-US" sz="2200" dirty="0" smtClean="0"/>
              <a:t>First real urban center in Mesoamerica: </a:t>
            </a:r>
            <a:r>
              <a:rPr lang="en-US" sz="2200" b="1" u="sng" dirty="0" smtClean="0">
                <a:solidFill>
                  <a:srgbClr val="FFFF00"/>
                </a:solidFill>
              </a:rPr>
              <a:t>Monte Alban</a:t>
            </a:r>
            <a:r>
              <a:rPr lang="en-US" sz="2200" dirty="0" smtClean="0"/>
              <a:t>, which at its peak had </a:t>
            </a:r>
            <a:r>
              <a:rPr lang="en-US" sz="2200" b="1" u="sng" dirty="0" smtClean="0">
                <a:solidFill>
                  <a:srgbClr val="FFFF00"/>
                </a:solidFill>
              </a:rPr>
              <a:t>25,000</a:t>
            </a:r>
            <a:r>
              <a:rPr lang="en-US" sz="2200" dirty="0" smtClean="0"/>
              <a:t> people</a:t>
            </a:r>
          </a:p>
          <a:p>
            <a:pPr marL="1280160" lvl="3" indent="-457200">
              <a:buFont typeface="+mj-lt"/>
              <a:buAutoNum type="arabicPeriod"/>
            </a:pPr>
            <a:r>
              <a:rPr lang="en-US" sz="2400" dirty="0" smtClean="0"/>
              <a:t>Paved stones</a:t>
            </a:r>
          </a:p>
          <a:p>
            <a:pPr marL="1280160" lvl="3" indent="-457200">
              <a:buFont typeface="+mj-lt"/>
              <a:buAutoNum type="arabicPeriod"/>
            </a:pPr>
            <a:r>
              <a:rPr lang="en-US" sz="2400" dirty="0" smtClean="0"/>
              <a:t>Towering Pyramids, temples, palaces</a:t>
            </a:r>
          </a:p>
          <a:p>
            <a:pPr marL="1145286" lvl="2" indent="-514350">
              <a:buFont typeface="+mj-lt"/>
              <a:buAutoNum type="romanLcPeriod" startAt="5"/>
            </a:pPr>
            <a:r>
              <a:rPr lang="en-US" sz="2400" dirty="0" smtClean="0"/>
              <a:t>Decline of </a:t>
            </a:r>
            <a:r>
              <a:rPr lang="en-US" sz="2400" dirty="0" err="1" smtClean="0"/>
              <a:t>Zapotec</a:t>
            </a:r>
            <a:r>
              <a:rPr lang="en-US" sz="2400" dirty="0" smtClean="0"/>
              <a:t> is also a </a:t>
            </a:r>
            <a:r>
              <a:rPr lang="en-US" sz="2400" b="1" u="sng" dirty="0" smtClean="0">
                <a:solidFill>
                  <a:srgbClr val="FFFF00"/>
                </a:solidFill>
              </a:rPr>
              <a:t>mystery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86200"/>
            <a:ext cx="3276600" cy="2421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Alban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753" y="1646238"/>
            <a:ext cx="708049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46237"/>
            <a:ext cx="9220200" cy="4526280"/>
          </a:xfrm>
        </p:spPr>
        <p:txBody>
          <a:bodyPr/>
          <a:lstStyle/>
          <a:p>
            <a:pPr marL="925830" lvl="1" indent="-514350">
              <a:buFont typeface="+mj-lt"/>
              <a:buAutoNum type="alphaLcPeriod" startAt="3"/>
            </a:pPr>
            <a:r>
              <a:rPr lang="en-US" sz="2800" b="1" dirty="0" err="1" smtClean="0"/>
              <a:t>Olmec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Zapotec</a:t>
            </a:r>
            <a:r>
              <a:rPr lang="en-US" sz="2800" b="1" dirty="0" smtClean="0"/>
              <a:t> Legacy</a:t>
            </a:r>
            <a:endParaRPr lang="en-US" sz="2000" dirty="0" smtClean="0"/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smtClean="0"/>
              <a:t>Influence powerful </a:t>
            </a:r>
            <a:r>
              <a:rPr lang="en-US" sz="2200" b="1" u="sng" dirty="0" smtClean="0">
                <a:solidFill>
                  <a:srgbClr val="FFFF00"/>
                </a:solidFill>
              </a:rPr>
              <a:t>Maya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err="1" smtClean="0"/>
              <a:t>Olmec</a:t>
            </a:r>
            <a:r>
              <a:rPr lang="en-US" sz="2200" dirty="0" smtClean="0"/>
              <a:t> left notions of planned </a:t>
            </a:r>
            <a:r>
              <a:rPr lang="en-US" sz="2200" b="1" u="sng" dirty="0" smtClean="0">
                <a:solidFill>
                  <a:srgbClr val="FFFF00"/>
                </a:solidFill>
              </a:rPr>
              <a:t>ceremonial</a:t>
            </a:r>
            <a:r>
              <a:rPr lang="en-US" sz="2200" dirty="0" smtClean="0"/>
              <a:t> centers &amp; some glyph writing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err="1" smtClean="0"/>
              <a:t>Zapotec</a:t>
            </a:r>
            <a:r>
              <a:rPr lang="en-US" sz="2200" dirty="0" smtClean="0"/>
              <a:t> leave </a:t>
            </a:r>
            <a:r>
              <a:rPr lang="en-US" sz="2200" b="1" u="sng" dirty="0" smtClean="0">
                <a:solidFill>
                  <a:srgbClr val="FFFF00"/>
                </a:solidFill>
              </a:rPr>
              <a:t>hieroglyphics</a:t>
            </a:r>
            <a:r>
              <a:rPr lang="en-US" sz="2200" dirty="0" smtClean="0"/>
              <a:t> &amp; calendar system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err="1" smtClean="0"/>
              <a:t>Zapotec</a:t>
            </a:r>
            <a:r>
              <a:rPr lang="en-US" sz="2200" dirty="0" smtClean="0"/>
              <a:t> are America’s first </a:t>
            </a:r>
            <a:r>
              <a:rPr lang="en-US" sz="2200" b="1" u="sng" dirty="0" smtClean="0">
                <a:solidFill>
                  <a:srgbClr val="FFFF00"/>
                </a:solidFill>
              </a:rPr>
              <a:t>city builders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6280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4"/>
            </a:pPr>
            <a:r>
              <a:rPr lang="en-US" b="1" dirty="0" smtClean="0"/>
              <a:t>Other</a:t>
            </a:r>
            <a:endParaRPr lang="en-US" sz="2400" dirty="0" smtClean="0"/>
          </a:p>
          <a:p>
            <a:pPr marL="925830" lvl="1" indent="-514350">
              <a:buFont typeface="+mj-lt"/>
              <a:buAutoNum type="alphaLcPeriod"/>
            </a:pPr>
            <a:r>
              <a:rPr lang="en-US" sz="2200" b="1" u="sng" dirty="0" err="1" smtClean="0">
                <a:solidFill>
                  <a:srgbClr val="FFFF00"/>
                </a:solidFill>
              </a:rPr>
              <a:t>Moche</a:t>
            </a:r>
            <a:r>
              <a:rPr lang="en-US" sz="2200" dirty="0" smtClean="0"/>
              <a:t>, </a:t>
            </a:r>
            <a:r>
              <a:rPr lang="en-US" sz="2200" b="1" u="sng" dirty="0" err="1" smtClean="0">
                <a:solidFill>
                  <a:srgbClr val="FFFF00"/>
                </a:solidFill>
              </a:rPr>
              <a:t>Nazca</a:t>
            </a:r>
            <a:r>
              <a:rPr lang="en-US" sz="2200" dirty="0" smtClean="0"/>
              <a:t>, and </a:t>
            </a:r>
            <a:r>
              <a:rPr lang="en-US" sz="2200" b="1" u="sng" dirty="0" err="1" smtClean="0">
                <a:solidFill>
                  <a:srgbClr val="FFFF00"/>
                </a:solidFill>
              </a:rPr>
              <a:t>Chavin</a:t>
            </a:r>
            <a:r>
              <a:rPr lang="en-US" sz="2200" dirty="0" smtClean="0"/>
              <a:t> build centers in South America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2200" dirty="0" err="1" smtClean="0"/>
              <a:t>Nazca</a:t>
            </a:r>
            <a:r>
              <a:rPr lang="en-US" sz="2200" dirty="0" smtClean="0"/>
              <a:t> lines (p.248)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00400"/>
            <a:ext cx="4171950" cy="292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2209800" y="3124200"/>
            <a:ext cx="1752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6280"/>
          </a:xfrm>
        </p:spPr>
        <p:txBody>
          <a:bodyPr/>
          <a:lstStyle/>
          <a:p>
            <a:r>
              <a:rPr lang="en-US" sz="2800" b="1" dirty="0" smtClean="0"/>
              <a:t>Result:</a:t>
            </a:r>
            <a:r>
              <a:rPr lang="en-US" sz="2800" dirty="0" smtClean="0"/>
              <a:t> The Earliest Americans left a lasting legacy on North and South America that would eventually influence two of Mesoamerica’s greatest cultures: </a:t>
            </a:r>
            <a:r>
              <a:rPr lang="en-US" sz="2800" b="1" u="sng" dirty="0" smtClean="0">
                <a:solidFill>
                  <a:srgbClr val="FFFF00"/>
                </a:solidFill>
              </a:rPr>
              <a:t>The Mayas</a:t>
            </a:r>
            <a:r>
              <a:rPr lang="en-US" sz="2800" dirty="0" smtClean="0"/>
              <a:t> and the </a:t>
            </a:r>
            <a:r>
              <a:rPr lang="en-US" sz="2800" b="1" u="sng" dirty="0" smtClean="0">
                <a:solidFill>
                  <a:srgbClr val="FFFF00"/>
                </a:solidFill>
              </a:rPr>
              <a:t>Aztecs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4343400" cy="290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628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The Earliest Americans</a:t>
            </a:r>
            <a:endParaRPr lang="en-US" sz="2400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US" b="1" dirty="0" smtClean="0"/>
              <a:t>North and South America</a:t>
            </a:r>
            <a:endParaRPr lang="en-US" sz="1800" dirty="0" smtClean="0"/>
          </a:p>
          <a:p>
            <a:pPr marL="1088136" lvl="2" indent="-457200">
              <a:buFont typeface="+mj-lt"/>
              <a:buAutoNum type="alphaLcPeriod"/>
            </a:pPr>
            <a:r>
              <a:rPr lang="en-US" sz="2000" dirty="0" smtClean="0"/>
              <a:t>Stretches unbroken </a:t>
            </a:r>
            <a:r>
              <a:rPr lang="en-US" sz="2000" b="1" u="sng" dirty="0" smtClean="0">
                <a:solidFill>
                  <a:srgbClr val="FFFF00"/>
                </a:solidFill>
              </a:rPr>
              <a:t>9,000</a:t>
            </a:r>
            <a:r>
              <a:rPr lang="en-US" sz="2000" dirty="0" smtClean="0"/>
              <a:t> miles</a:t>
            </a:r>
          </a:p>
          <a:p>
            <a:pPr marL="1088136" lvl="2" indent="-457200">
              <a:buFont typeface="+mj-lt"/>
              <a:buAutoNum type="alphaLcPeriod"/>
            </a:pPr>
            <a:r>
              <a:rPr lang="en-US" sz="2000" dirty="0" smtClean="0"/>
              <a:t>Originally connected to Asia by a </a:t>
            </a:r>
            <a:r>
              <a:rPr lang="en-US" sz="2000" b="1" u="sng" dirty="0" smtClean="0">
                <a:solidFill>
                  <a:srgbClr val="FFFF00"/>
                </a:solidFill>
              </a:rPr>
              <a:t>land bridge</a:t>
            </a:r>
            <a:r>
              <a:rPr lang="en-US" sz="2000" dirty="0" smtClean="0"/>
              <a:t> called </a:t>
            </a:r>
            <a:r>
              <a:rPr lang="en-US" sz="2000" b="1" u="sng" dirty="0" err="1" smtClean="0">
                <a:solidFill>
                  <a:srgbClr val="FFFF00"/>
                </a:solidFill>
              </a:rPr>
              <a:t>Beringia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088136" lvl="2" indent="-457200">
              <a:buFont typeface="+mj-lt"/>
              <a:buAutoNum type="alphaLcPeriod"/>
            </a:pPr>
            <a:r>
              <a:rPr lang="en-US" sz="2000" dirty="0" smtClean="0"/>
              <a:t>Most inhabitants (or ancestors) </a:t>
            </a:r>
            <a:r>
              <a:rPr lang="en-US" sz="2000" b="1" u="sng" dirty="0" smtClean="0">
                <a:solidFill>
                  <a:srgbClr val="FFFF00"/>
                </a:solidFill>
              </a:rPr>
              <a:t>migrated</a:t>
            </a:r>
            <a:r>
              <a:rPr lang="en-US" sz="2000" dirty="0" smtClean="0"/>
              <a:t> this way</a:t>
            </a:r>
          </a:p>
          <a:p>
            <a:pPr marL="1088136" lvl="2" indent="-457200">
              <a:buFont typeface="+mj-lt"/>
              <a:buAutoNum type="alphaLcPeriod"/>
            </a:pPr>
            <a:r>
              <a:rPr lang="en-US" sz="2000" dirty="0" smtClean="0"/>
              <a:t>Others traveled by </a:t>
            </a:r>
            <a:r>
              <a:rPr lang="en-US" sz="2000" b="1" u="sng" dirty="0" smtClean="0">
                <a:solidFill>
                  <a:srgbClr val="FFFF00"/>
                </a:solidFill>
              </a:rPr>
              <a:t>boat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Beringia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75" y="1828800"/>
            <a:ext cx="8412679" cy="4300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62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b="1" dirty="0" smtClean="0"/>
              <a:t>Peopling of America</a:t>
            </a:r>
            <a:endParaRPr lang="en-US" sz="2400" dirty="0" smtClean="0"/>
          </a:p>
          <a:p>
            <a:pPr marL="925830" lvl="1" indent="-514350">
              <a:buFont typeface="+mj-lt"/>
              <a:buAutoNum type="alphaLcPeriod"/>
            </a:pPr>
            <a:r>
              <a:rPr lang="en-US" sz="2000" dirty="0" smtClean="0"/>
              <a:t>Started arriving after the </a:t>
            </a:r>
            <a:r>
              <a:rPr lang="en-US" sz="2000" b="1" u="sng" dirty="0" smtClean="0">
                <a:solidFill>
                  <a:srgbClr val="FFFF00"/>
                </a:solidFill>
              </a:rPr>
              <a:t>Ice Age</a:t>
            </a:r>
            <a:r>
              <a:rPr lang="en-US" sz="2000" dirty="0" smtClean="0"/>
              <a:t> (1.9 million – 10,000 B.C.)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2000" dirty="0" smtClean="0"/>
              <a:t>Ice Age lowered sea levels (hence </a:t>
            </a:r>
            <a:r>
              <a:rPr lang="en-US" sz="2000" dirty="0" err="1" smtClean="0"/>
              <a:t>Beringia</a:t>
            </a:r>
            <a:r>
              <a:rPr lang="en-US" sz="2000" dirty="0" smtClean="0"/>
              <a:t>) and allowed wild </a:t>
            </a:r>
            <a:r>
              <a:rPr lang="en-US" sz="2000" b="1" u="sng" dirty="0" smtClean="0">
                <a:solidFill>
                  <a:srgbClr val="FFFF00"/>
                </a:solidFill>
              </a:rPr>
              <a:t>herds</a:t>
            </a:r>
            <a:r>
              <a:rPr lang="en-US" sz="2000" dirty="0" smtClean="0"/>
              <a:t> from Siberia to migrate to the Americas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2000" dirty="0" smtClean="0"/>
              <a:t>People followed the herds and became first </a:t>
            </a:r>
            <a:r>
              <a:rPr lang="en-US" sz="2000" b="1" u="sng" dirty="0" smtClean="0">
                <a:solidFill>
                  <a:srgbClr val="FFFF00"/>
                </a:solidFill>
              </a:rPr>
              <a:t>Americans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u="sng" dirty="0" smtClean="0">
                <a:solidFill>
                  <a:srgbClr val="FFFF00"/>
                </a:solidFill>
              </a:rPr>
              <a:t>hunters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FFFF00"/>
                </a:solidFill>
              </a:rPr>
              <a:t>gatherers</a:t>
            </a:r>
            <a:r>
              <a:rPr lang="en-US" sz="2000" dirty="0" smtClean="0"/>
              <a:t>)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62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b="1" dirty="0" smtClean="0"/>
              <a:t>Peopling of America </a:t>
            </a:r>
            <a:r>
              <a:rPr lang="en-US" sz="2400" b="1" i="1" dirty="0" smtClean="0"/>
              <a:t>(continued…)</a:t>
            </a:r>
            <a:endParaRPr lang="en-US" sz="2400" i="1" dirty="0" smtClean="0"/>
          </a:p>
          <a:p>
            <a:pPr marL="925830" lvl="1" indent="-514350">
              <a:buFont typeface="+mj-lt"/>
              <a:buAutoNum type="alphaLcPeriod" startAt="4"/>
            </a:pPr>
            <a:r>
              <a:rPr lang="en-US" sz="1800" dirty="0" smtClean="0"/>
              <a:t>Some say earliest humans found in North or South America date back to </a:t>
            </a:r>
            <a:r>
              <a:rPr lang="en-US" sz="1800" b="1" u="sng" dirty="0" smtClean="0">
                <a:solidFill>
                  <a:srgbClr val="FFFF00"/>
                </a:solidFill>
              </a:rPr>
              <a:t>40,000</a:t>
            </a:r>
            <a:r>
              <a:rPr lang="en-US" sz="1800" dirty="0" smtClean="0"/>
              <a:t> B.C. or </a:t>
            </a:r>
            <a:r>
              <a:rPr lang="en-US" sz="1800" b="1" u="sng" dirty="0" smtClean="0">
                <a:solidFill>
                  <a:srgbClr val="FFFF00"/>
                </a:solidFill>
              </a:rPr>
              <a:t>10,000</a:t>
            </a:r>
            <a:r>
              <a:rPr lang="en-US" sz="1800" dirty="0" smtClean="0"/>
              <a:t> B.C.</a:t>
            </a:r>
          </a:p>
          <a:p>
            <a:pPr marL="925830" lvl="1" indent="-514350">
              <a:buFont typeface="+mj-lt"/>
              <a:buAutoNum type="alphaLcPeriod" startAt="4"/>
            </a:pPr>
            <a:r>
              <a:rPr lang="en-US" sz="1900" dirty="0" smtClean="0"/>
              <a:t>Evidence? </a:t>
            </a:r>
            <a:r>
              <a:rPr lang="en-US" sz="1900" b="1" u="sng" dirty="0" smtClean="0">
                <a:solidFill>
                  <a:srgbClr val="FFFF00"/>
                </a:solidFill>
              </a:rPr>
              <a:t>Spearheads</a:t>
            </a:r>
            <a:r>
              <a:rPr lang="en-US" sz="1900" dirty="0" smtClean="0"/>
              <a:t> found in New Mexico date back to </a:t>
            </a:r>
            <a:r>
              <a:rPr lang="en-US" sz="1900" b="1" u="sng" dirty="0" smtClean="0">
                <a:solidFill>
                  <a:srgbClr val="FFFF00"/>
                </a:solidFill>
              </a:rPr>
              <a:t>9,500</a:t>
            </a:r>
            <a:r>
              <a:rPr lang="en-US" sz="1900" dirty="0" smtClean="0"/>
              <a:t> B.C. </a:t>
            </a:r>
          </a:p>
          <a:p>
            <a:pPr marL="925830" lvl="1" indent="-514350">
              <a:buFont typeface="+mj-lt"/>
              <a:buAutoNum type="alphaLcPeriod" startAt="4"/>
            </a:pPr>
            <a:r>
              <a:rPr lang="en-US" sz="2000" dirty="0" smtClean="0"/>
              <a:t>12,000-10,000 years ago the Ice Age </a:t>
            </a:r>
            <a:r>
              <a:rPr lang="en-US" sz="2000" b="1" u="sng" dirty="0" smtClean="0">
                <a:solidFill>
                  <a:srgbClr val="FFFF00"/>
                </a:solidFill>
              </a:rPr>
              <a:t>ended</a:t>
            </a:r>
            <a:r>
              <a:rPr lang="en-US" sz="2000" dirty="0" smtClean="0"/>
              <a:t>- Ice melted and </a:t>
            </a:r>
            <a:r>
              <a:rPr lang="en-US" sz="2000" dirty="0" err="1" smtClean="0"/>
              <a:t>Beringia</a:t>
            </a:r>
            <a:r>
              <a:rPr lang="en-US" sz="2000" dirty="0" smtClean="0"/>
              <a:t> was </a:t>
            </a:r>
            <a:r>
              <a:rPr lang="en-US" sz="2000" b="1" u="sng" dirty="0" smtClean="0">
                <a:solidFill>
                  <a:srgbClr val="FFFF00"/>
                </a:solidFill>
              </a:rPr>
              <a:t>swallowed</a:t>
            </a:r>
          </a:p>
          <a:p>
            <a:pPr marL="925830" lvl="1" indent="-514350">
              <a:buFont typeface="+mj-lt"/>
              <a:buAutoNum type="alphaLcPeriod" startAt="4"/>
            </a:pPr>
            <a:r>
              <a:rPr lang="en-US" sz="1900" dirty="0" smtClean="0"/>
              <a:t>Agriculture began about </a:t>
            </a:r>
            <a:r>
              <a:rPr lang="en-US" sz="1900" b="1" u="sng" dirty="0" smtClean="0">
                <a:solidFill>
                  <a:srgbClr val="FFFF00"/>
                </a:solidFill>
              </a:rPr>
              <a:t>7,000</a:t>
            </a:r>
            <a:r>
              <a:rPr lang="en-US" sz="1900" dirty="0" smtClean="0"/>
              <a:t> B.C.</a:t>
            </a:r>
          </a:p>
          <a:p>
            <a:pPr marL="925830" lvl="1" indent="-514350">
              <a:buFont typeface="+mj-lt"/>
              <a:buAutoNum type="alphaLcPeriod" startAt="4"/>
            </a:pPr>
            <a:r>
              <a:rPr lang="en-US" sz="1900" dirty="0" smtClean="0"/>
              <a:t>With agriculture came </a:t>
            </a:r>
            <a:r>
              <a:rPr lang="en-US" sz="1900" b="1" u="sng" dirty="0" smtClean="0">
                <a:solidFill>
                  <a:srgbClr val="FFFF00"/>
                </a:solidFill>
              </a:rPr>
              <a:t>permanent settlements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800600"/>
            <a:ext cx="3200400" cy="163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Mesoamerica?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772400" cy="476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Olmec</a:t>
            </a:r>
            <a:r>
              <a:rPr lang="en-US" dirty="0" smtClean="0"/>
              <a:t> People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5997" y="1646238"/>
            <a:ext cx="3783403" cy="496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6280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b="1" dirty="0" smtClean="0"/>
              <a:t>Mesoamerica</a:t>
            </a:r>
            <a:endParaRPr lang="en-US" sz="2400" dirty="0" smtClean="0"/>
          </a:p>
          <a:p>
            <a:pPr marL="925830" lvl="1" indent="-514350">
              <a:buFont typeface="+mj-lt"/>
              <a:buAutoNum type="alphaLcPeriod"/>
            </a:pPr>
            <a:r>
              <a:rPr lang="en-US" sz="2800" b="1" u="sng" dirty="0" err="1" smtClean="0">
                <a:solidFill>
                  <a:srgbClr val="FFFF00"/>
                </a:solidFill>
              </a:rPr>
              <a:t>Olmec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smtClean="0"/>
              <a:t>Located in the jungles of </a:t>
            </a:r>
            <a:r>
              <a:rPr lang="en-US" sz="2200" b="1" u="sng" dirty="0" smtClean="0">
                <a:solidFill>
                  <a:srgbClr val="FFFF00"/>
                </a:solidFill>
              </a:rPr>
              <a:t>S. Mexico</a:t>
            </a:r>
            <a:r>
              <a:rPr lang="en-US" sz="2200" dirty="0" smtClean="0"/>
              <a:t> around 1200 B.C.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smtClean="0"/>
              <a:t>Often called Mesoamerica’s “</a:t>
            </a:r>
            <a:r>
              <a:rPr lang="en-US" sz="2200" b="1" u="sng" dirty="0" smtClean="0">
                <a:solidFill>
                  <a:srgbClr val="FFFF00"/>
                </a:solidFill>
              </a:rPr>
              <a:t>mother culture</a:t>
            </a:r>
            <a:r>
              <a:rPr lang="en-US" sz="2200" dirty="0" smtClean="0"/>
              <a:t>”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smtClean="0"/>
              <a:t>Large </a:t>
            </a:r>
            <a:r>
              <a:rPr lang="en-US" sz="2200" b="1" u="sng" dirty="0" smtClean="0">
                <a:solidFill>
                  <a:srgbClr val="FFFF00"/>
                </a:solidFill>
              </a:rPr>
              <a:t>head</a:t>
            </a:r>
            <a:r>
              <a:rPr lang="en-US" sz="2200" dirty="0" smtClean="0"/>
              <a:t> discovered in 1860 (p.244)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smtClean="0"/>
              <a:t>Built </a:t>
            </a:r>
            <a:r>
              <a:rPr lang="en-US" sz="2200" b="1" u="sng" dirty="0" smtClean="0">
                <a:solidFill>
                  <a:srgbClr val="FFFF00"/>
                </a:solidFill>
              </a:rPr>
              <a:t>columns</a:t>
            </a:r>
            <a:r>
              <a:rPr lang="en-US" sz="2200" dirty="0" smtClean="0"/>
              <a:t>, altars, &amp; colossal </a:t>
            </a:r>
            <a:r>
              <a:rPr lang="en-US" sz="2200" b="1" u="sng" dirty="0" smtClean="0">
                <a:solidFill>
                  <a:srgbClr val="FFFF00"/>
                </a:solidFill>
              </a:rPr>
              <a:t>sculpted heads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200" dirty="0" err="1" smtClean="0"/>
              <a:t>Olmec</a:t>
            </a:r>
            <a:r>
              <a:rPr lang="en-US" sz="2200" dirty="0" smtClean="0"/>
              <a:t> thrived from </a:t>
            </a:r>
            <a:r>
              <a:rPr lang="en-US" sz="2200" b="1" u="sng" dirty="0" smtClean="0">
                <a:solidFill>
                  <a:srgbClr val="FFFF00"/>
                </a:solidFill>
              </a:rPr>
              <a:t>800</a:t>
            </a:r>
            <a:r>
              <a:rPr lang="en-US" sz="2200" dirty="0" smtClean="0"/>
              <a:t>-</a:t>
            </a:r>
            <a:r>
              <a:rPr lang="en-US" sz="2200" b="1" u="sng" dirty="0" smtClean="0">
                <a:solidFill>
                  <a:srgbClr val="FFFF00"/>
                </a:solidFill>
              </a:rPr>
              <a:t>400</a:t>
            </a:r>
            <a:r>
              <a:rPr lang="en-US" sz="2200" dirty="0" smtClean="0"/>
              <a:t> B.C.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1900" dirty="0" smtClean="0"/>
              <a:t>Believed to have worshipped variety of nature gods including the </a:t>
            </a:r>
            <a:r>
              <a:rPr lang="en-US" sz="1900" b="1" u="sng" dirty="0" smtClean="0">
                <a:solidFill>
                  <a:srgbClr val="FFFF00"/>
                </a:solidFill>
              </a:rPr>
              <a:t>jaguar spirit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400" dirty="0" smtClean="0"/>
              <a:t>Collapse: </a:t>
            </a:r>
            <a:r>
              <a:rPr lang="en-US" sz="2400" b="1" u="sng" dirty="0" smtClean="0">
                <a:solidFill>
                  <a:srgbClr val="FFFF00"/>
                </a:solidFill>
              </a:rPr>
              <a:t>Unknown</a:t>
            </a:r>
            <a:r>
              <a:rPr lang="en-US" sz="2400" dirty="0" smtClean="0"/>
              <a:t>.  Possibilities include decline by </a:t>
            </a:r>
            <a:r>
              <a:rPr lang="en-US" sz="2400" b="1" u="sng" dirty="0" smtClean="0">
                <a:solidFill>
                  <a:srgbClr val="FFFF00"/>
                </a:solidFill>
              </a:rPr>
              <a:t>outside rulers</a:t>
            </a:r>
            <a:r>
              <a:rPr lang="en-US" sz="2400" dirty="0" smtClean="0"/>
              <a:t> or possibly that the </a:t>
            </a:r>
            <a:r>
              <a:rPr lang="en-US" sz="2400" dirty="0" err="1" smtClean="0"/>
              <a:t>Olmec</a:t>
            </a:r>
            <a:r>
              <a:rPr lang="en-US" sz="2400" dirty="0" smtClean="0"/>
              <a:t> began destruction of their monuments when their leaders died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Olmec</a:t>
            </a:r>
            <a:r>
              <a:rPr lang="en-US" dirty="0" smtClean="0"/>
              <a:t> Head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158263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799"/>
            <a:ext cx="3581400" cy="369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</TotalTime>
  <Words>422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Rockwell</vt:lpstr>
      <vt:lpstr>Wingdings 2</vt:lpstr>
      <vt:lpstr>Foundry</vt:lpstr>
      <vt:lpstr>Mesoamerica</vt:lpstr>
      <vt:lpstr>The Earliest Americans</vt:lpstr>
      <vt:lpstr>Beringia</vt:lpstr>
      <vt:lpstr>The Earliest Americans</vt:lpstr>
      <vt:lpstr>The Earliest Americans</vt:lpstr>
      <vt:lpstr>What is Mesoamerica?</vt:lpstr>
      <vt:lpstr>The Olmec People</vt:lpstr>
      <vt:lpstr>The Earliest Americans</vt:lpstr>
      <vt:lpstr>Olmec Head</vt:lpstr>
      <vt:lpstr>The Zapotec</vt:lpstr>
      <vt:lpstr>The Earliest Americans</vt:lpstr>
      <vt:lpstr>The Earliest Americans</vt:lpstr>
      <vt:lpstr>Monte Alban</vt:lpstr>
      <vt:lpstr>The Earliest Americans</vt:lpstr>
      <vt:lpstr>The Earliest Americans</vt:lpstr>
      <vt:lpstr>The Earliest Americans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</dc:title>
  <dc:creator>karl.sagan</dc:creator>
  <cp:lastModifiedBy>Tiffany Blalock</cp:lastModifiedBy>
  <cp:revision>14</cp:revision>
  <dcterms:created xsi:type="dcterms:W3CDTF">2011-12-09T16:21:27Z</dcterms:created>
  <dcterms:modified xsi:type="dcterms:W3CDTF">2017-10-25T14:42:27Z</dcterms:modified>
</cp:coreProperties>
</file>