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88107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a:t>
            </a:fld>
            <a:endParaRPr lang="en-US" sz="1200">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a:t>
            </a:fld>
            <a:endParaRPr lang="en-US" sz="120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a:t>
            </a:fld>
            <a:endParaRPr lang="en-US" sz="120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a:t>
            </a:fld>
            <a:endParaRPr lang="en-US" sz="1200">
              <a:solidFill>
                <a:schemeClr val="dk1"/>
              </a:solidFill>
              <a:latin typeface="Arial"/>
              <a:ea typeface="Arial"/>
              <a:cs typeface="Arial"/>
              <a:sym typeface="Arial"/>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pt/slides/slide2.x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ppt/slides/slide5.x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8.jpg"/><Relationship Id="rId3" Type="http://schemas.openxmlformats.org/officeDocument/2006/relationships/hyperlink" Target="ppt/slides/slide5.xml" TargetMode="External"/><Relationship Id="rId7" Type="http://schemas.openxmlformats.org/officeDocument/2006/relationships/hyperlink" Target="http://en.wikipedia.org/wiki/File:George_Percy.jpg" TargetMode="External"/><Relationship Id="rId12" Type="http://schemas.openxmlformats.org/officeDocument/2006/relationships/image" Target="../media/image7.jpg"/><Relationship Id="rId17" Type="http://schemas.openxmlformats.org/officeDocument/2006/relationships/image" Target="../media/image12.jpg"/><Relationship Id="rId2" Type="http://schemas.openxmlformats.org/officeDocument/2006/relationships/notesSlide" Target="../notesSlides/notesSlide2.xm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6.jpg"/><Relationship Id="rId5" Type="http://schemas.openxmlformats.org/officeDocument/2006/relationships/image" Target="../media/image2.jpg"/><Relationship Id="rId15" Type="http://schemas.openxmlformats.org/officeDocument/2006/relationships/image" Target="../media/image10.jpg"/><Relationship Id="rId10" Type="http://schemas.openxmlformats.org/officeDocument/2006/relationships/image" Target="../media/image5.jpg"/><Relationship Id="rId4" Type="http://schemas.openxmlformats.org/officeDocument/2006/relationships/hyperlink" Target="ppt/slides/slide1.xml" TargetMode="External"/><Relationship Id="rId9" Type="http://schemas.openxmlformats.org/officeDocument/2006/relationships/image" Target="../media/image1.jp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20.jpg"/><Relationship Id="rId3" Type="http://schemas.openxmlformats.org/officeDocument/2006/relationships/hyperlink" Target="ppt/slides/slide5.xml" TargetMode="External"/><Relationship Id="rId7" Type="http://schemas.openxmlformats.org/officeDocument/2006/relationships/image" Target="../media/image15.jpg"/><Relationship Id="rId12"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8.jpg"/><Relationship Id="rId5" Type="http://schemas.openxmlformats.org/officeDocument/2006/relationships/image" Target="../media/image3.jpg"/><Relationship Id="rId10" Type="http://schemas.openxmlformats.org/officeDocument/2006/relationships/image" Target="../media/image17.jpg"/><Relationship Id="rId4" Type="http://schemas.openxmlformats.org/officeDocument/2006/relationships/image" Target="../media/image13.jp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6.jpg"/><Relationship Id="rId3" Type="http://schemas.openxmlformats.org/officeDocument/2006/relationships/hyperlink" Target="ppt/slides/slide5.xml" TargetMode="External"/><Relationship Id="rId7" Type="http://schemas.openxmlformats.org/officeDocument/2006/relationships/hyperlink" Target="http://en.wikipedia.org/wiki/File:George_Percy.jpg" TargetMode="External"/><Relationship Id="rId12"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4.jpg"/><Relationship Id="rId5" Type="http://schemas.openxmlformats.org/officeDocument/2006/relationships/image" Target="../media/image21.jpg"/><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ppt/slides/slide2.xml" TargetMode="External"/><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32.jpg"/><Relationship Id="rId5" Type="http://schemas.openxmlformats.org/officeDocument/2006/relationships/image" Target="../media/image27.jpg"/><Relationship Id="rId10" Type="http://schemas.openxmlformats.org/officeDocument/2006/relationships/image" Target="../media/image31.jpg"/><Relationship Id="rId4" Type="http://schemas.openxmlformats.org/officeDocument/2006/relationships/hyperlink" Target="ppt/slides/slide1.xml" TargetMode="External"/><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Shape 90"/>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91" name="Shape 91"/>
          <p:cNvSpPr txBox="1">
            <a:spLocks noGrp="1"/>
          </p:cNvSpPr>
          <p:nvPr>
            <p:ph type="subTitle" idx="1"/>
          </p:nvPr>
        </p:nvSpPr>
        <p:spPr>
          <a:xfrm>
            <a:off x="1828800" y="5334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92" name="Shape 92">
            <a:hlinkClick r:id="rId3"/>
          </p:cNvPr>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93" name="Shape 93">
            <a:hlinkClick r:id="rId4"/>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94" name="Shape 94"/>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5" name="Shape 95"/>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6" name="Shape 96"/>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97" name="Shape 97"/>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98" name="Shape 98"/>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99" name="Shape 99">
            <a:hlinkClick r:id="rId3"/>
          </p:cNvPr>
          <p:cNvSpPr txBox="1"/>
          <p:nvPr/>
        </p:nvSpPr>
        <p:spPr>
          <a:xfrm>
            <a:off x="2057400" y="1143000"/>
            <a:ext cx="838199" cy="244474"/>
          </a:xfrm>
          <a:prstGeom prst="rect">
            <a:avLst/>
          </a:prstGeom>
          <a:solidFill>
            <a:srgbClr val="D9DCE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accent2"/>
                </a:solidFill>
                <a:latin typeface="Arial"/>
                <a:ea typeface="Arial"/>
                <a:cs typeface="Arial"/>
                <a:sym typeface="Arial"/>
              </a:rPr>
              <a:t>Wall</a:t>
            </a:r>
          </a:p>
        </p:txBody>
      </p:sp>
      <p:sp>
        <p:nvSpPr>
          <p:cNvPr id="100" name="Shape 100"/>
          <p:cNvSpPr txBox="1"/>
          <p:nvPr/>
        </p:nvSpPr>
        <p:spPr>
          <a:xfrm>
            <a:off x="2895600" y="1143000"/>
            <a:ext cx="762000" cy="25400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Info</a:t>
            </a:r>
          </a:p>
        </p:txBody>
      </p:sp>
      <p:sp>
        <p:nvSpPr>
          <p:cNvPr id="101" name="Shape 101">
            <a:hlinkClick r:id="rId4"/>
          </p:cNvPr>
          <p:cNvSpPr txBox="1"/>
          <p:nvPr/>
        </p:nvSpPr>
        <p:spPr>
          <a:xfrm>
            <a:off x="3657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Photos</a:t>
            </a:r>
          </a:p>
        </p:txBody>
      </p:sp>
      <p:sp>
        <p:nvSpPr>
          <p:cNvPr id="102" name="Shape 102"/>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3" name="Shape 103"/>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4" name="Shape 104"/>
          <p:cNvSpPr txBox="1"/>
          <p:nvPr/>
        </p:nvSpPr>
        <p:spPr>
          <a:xfrm>
            <a:off x="2133600" y="1600200"/>
            <a:ext cx="121919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a:solidFill>
                  <a:schemeClr val="dk1"/>
                </a:solidFill>
                <a:latin typeface="Arial"/>
                <a:ea typeface="Arial"/>
                <a:cs typeface="Arial"/>
                <a:sym typeface="Arial"/>
              </a:rPr>
              <a:t>Information</a:t>
            </a:r>
          </a:p>
        </p:txBody>
      </p:sp>
      <p:sp>
        <p:nvSpPr>
          <p:cNvPr id="105" name="Shape 105"/>
          <p:cNvSpPr txBox="1"/>
          <p:nvPr/>
        </p:nvSpPr>
        <p:spPr>
          <a:xfrm>
            <a:off x="152400" y="25908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Info</a:t>
            </a:r>
          </a:p>
        </p:txBody>
      </p:sp>
      <p:sp>
        <p:nvSpPr>
          <p:cNvPr id="106" name="Shape 106"/>
          <p:cNvSpPr txBox="1"/>
          <p:nvPr/>
        </p:nvSpPr>
        <p:spPr>
          <a:xfrm>
            <a:off x="152400" y="28194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Photos</a:t>
            </a:r>
          </a:p>
        </p:txBody>
      </p:sp>
      <p:cxnSp>
        <p:nvCxnSpPr>
          <p:cNvPr id="107" name="Shape 107"/>
          <p:cNvCxnSpPr/>
          <p:nvPr/>
        </p:nvCxnSpPr>
        <p:spPr>
          <a:xfrm>
            <a:off x="3124200" y="1752600"/>
            <a:ext cx="3276600" cy="0"/>
          </a:xfrm>
          <a:prstGeom prst="straightConnector1">
            <a:avLst/>
          </a:prstGeom>
          <a:noFill/>
          <a:ln w="9525" cap="flat" cmpd="sng">
            <a:solidFill>
              <a:srgbClr val="C0C0C0"/>
            </a:solidFill>
            <a:prstDash val="solid"/>
            <a:round/>
            <a:headEnd type="none" w="med" len="med"/>
            <a:tailEnd type="none" w="med" len="med"/>
          </a:ln>
        </p:spPr>
      </p:cxnSp>
      <p:sp>
        <p:nvSpPr>
          <p:cNvPr id="108" name="Shape 108"/>
          <p:cNvSpPr txBox="1"/>
          <p:nvPr/>
        </p:nvSpPr>
        <p:spPr>
          <a:xfrm>
            <a:off x="2133600" y="1905000"/>
            <a:ext cx="6172199" cy="2208297"/>
          </a:xfrm>
          <a:prstGeom prst="rect">
            <a:avLst/>
          </a:prstGeom>
          <a:noFill/>
          <a:ln>
            <a:noFill/>
          </a:ln>
        </p:spPr>
        <p:txBody>
          <a:bodyPr lIns="91425" tIns="45700" rIns="91425" bIns="45700" anchor="t" anchorCtr="0">
            <a:noAutofit/>
          </a:bodyPr>
          <a:lstStyle/>
          <a:p>
            <a:pPr marL="0" marR="0" lvl="0" indent="0" algn="l" rtl="0">
              <a:lnSpc>
                <a:spcPct val="50000"/>
              </a:lnSpc>
              <a:spcBef>
                <a:spcPts val="0"/>
              </a:spcBef>
              <a:spcAft>
                <a:spcPts val="0"/>
              </a:spcAft>
              <a:buSzPct val="25000"/>
              <a:buNone/>
            </a:pPr>
            <a:r>
              <a:rPr lang="en-US" sz="1100" dirty="0">
                <a:solidFill>
                  <a:srgbClr val="959EBD"/>
                </a:solidFill>
                <a:latin typeface="Arial"/>
                <a:ea typeface="Arial"/>
                <a:cs typeface="Arial"/>
                <a:sym typeface="Arial"/>
              </a:rPr>
              <a:t>Current City:</a:t>
            </a:r>
            <a:r>
              <a:rPr lang="en-US" sz="1100" dirty="0">
                <a:solidFill>
                  <a:schemeClr val="dk1"/>
                </a:solidFill>
              </a:rPr>
              <a:t>	</a:t>
            </a:r>
            <a:r>
              <a:rPr lang="en-US" sz="1100" dirty="0" smtClean="0">
                <a:solidFill>
                  <a:schemeClr val="dk1"/>
                </a:solidFill>
              </a:rPr>
              <a:t>	</a:t>
            </a:r>
            <a:r>
              <a:rPr lang="en-US" sz="1100" dirty="0" smtClean="0">
                <a:solidFill>
                  <a:schemeClr val="dk1"/>
                </a:solidFill>
                <a:latin typeface="Arial"/>
                <a:ea typeface="Arial"/>
                <a:cs typeface="Arial"/>
                <a:sym typeface="Arial"/>
              </a:rPr>
              <a:t>Washington </a:t>
            </a:r>
            <a:r>
              <a:rPr lang="en-US" sz="1100" dirty="0">
                <a:solidFill>
                  <a:schemeClr val="dk1"/>
                </a:solidFill>
                <a:latin typeface="Arial"/>
                <a:ea typeface="Arial"/>
                <a:cs typeface="Arial"/>
                <a:sym typeface="Arial"/>
              </a:rPr>
              <a:t>D.C.</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Hometown:</a:t>
            </a:r>
            <a:r>
              <a:rPr lang="en-US" sz="1100" dirty="0">
                <a:solidFill>
                  <a:schemeClr val="dk1"/>
                </a:solidFill>
              </a:rPr>
              <a:t>	</a:t>
            </a:r>
            <a:r>
              <a:rPr lang="en-US" sz="1100" dirty="0" smtClean="0">
                <a:solidFill>
                  <a:schemeClr val="dk1"/>
                </a:solidFill>
              </a:rPr>
              <a:t>	</a:t>
            </a:r>
            <a:r>
              <a:rPr lang="en-US" sz="1100" dirty="0" smtClean="0">
                <a:solidFill>
                  <a:schemeClr val="dk1"/>
                </a:solidFill>
                <a:latin typeface="Arial"/>
                <a:ea typeface="Arial"/>
                <a:cs typeface="Arial"/>
                <a:sym typeface="Arial"/>
              </a:rPr>
              <a:t>Honolulu</a:t>
            </a:r>
            <a:r>
              <a:rPr lang="en-US" sz="1100" dirty="0">
                <a:solidFill>
                  <a:schemeClr val="dk1"/>
                </a:solidFill>
              </a:rPr>
              <a:t>, HI (but my heart’s in Chicago, IL)</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Sex:</a:t>
            </a:r>
            <a:r>
              <a:rPr lang="en-US" sz="1100" dirty="0">
                <a:solidFill>
                  <a:schemeClr val="dk1"/>
                </a:solidFill>
                <a:latin typeface="Arial"/>
                <a:ea typeface="Arial"/>
                <a:cs typeface="Arial"/>
                <a:sym typeface="Arial"/>
              </a:rPr>
              <a:t>                </a:t>
            </a:r>
            <a:r>
              <a:rPr lang="en-US" sz="1100" dirty="0" smtClean="0">
                <a:solidFill>
                  <a:schemeClr val="dk1"/>
                </a:solidFill>
                <a:latin typeface="Arial"/>
                <a:ea typeface="Arial"/>
                <a:cs typeface="Arial"/>
                <a:sym typeface="Arial"/>
              </a:rPr>
              <a:t>		Male</a:t>
            </a:r>
            <a:r>
              <a:rPr lang="en-US" sz="1100" dirty="0">
                <a:solidFill>
                  <a:schemeClr val="dk1"/>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Birthday:</a:t>
            </a:r>
            <a:r>
              <a:rPr lang="en-US" sz="1100" dirty="0">
                <a:solidFill>
                  <a:schemeClr val="dk1"/>
                </a:solidFill>
                <a:latin typeface="Arial"/>
                <a:ea typeface="Arial"/>
                <a:cs typeface="Arial"/>
                <a:sym typeface="Arial"/>
              </a:rPr>
              <a:t>          </a:t>
            </a:r>
            <a:r>
              <a:rPr lang="en-US" sz="1100" dirty="0" smtClean="0">
                <a:solidFill>
                  <a:schemeClr val="dk1"/>
                </a:solidFill>
                <a:latin typeface="Arial"/>
                <a:ea typeface="Arial"/>
                <a:cs typeface="Arial"/>
                <a:sym typeface="Arial"/>
              </a:rPr>
              <a:t>	8/4/1961</a:t>
            </a:r>
            <a:endParaRPr lang="en-US" sz="1100" dirty="0">
              <a:solidFill>
                <a:schemeClr val="dk1"/>
              </a:solidFill>
              <a:latin typeface="Arial"/>
              <a:ea typeface="Arial"/>
              <a:cs typeface="Arial"/>
              <a:sym typeface="Arial"/>
            </a:endParaRP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Relationship:	</a:t>
            </a:r>
            <a:r>
              <a:rPr lang="en-US" sz="1100" dirty="0" smtClean="0">
                <a:solidFill>
                  <a:srgbClr val="959EBD"/>
                </a:solidFill>
                <a:latin typeface="Arial"/>
                <a:ea typeface="Arial"/>
                <a:cs typeface="Arial"/>
                <a:sym typeface="Arial"/>
              </a:rPr>
              <a:t>	</a:t>
            </a:r>
            <a:r>
              <a:rPr lang="en-US" sz="1100" dirty="0" smtClean="0">
                <a:solidFill>
                  <a:schemeClr val="dk1"/>
                </a:solidFill>
                <a:latin typeface="Arial"/>
                <a:ea typeface="Arial"/>
                <a:cs typeface="Arial"/>
                <a:sym typeface="Arial"/>
              </a:rPr>
              <a:t>Married </a:t>
            </a:r>
            <a:r>
              <a:rPr lang="en-US" sz="1100" dirty="0">
                <a:solidFill>
                  <a:schemeClr val="dk1"/>
                </a:solidFill>
                <a:latin typeface="Arial"/>
                <a:ea typeface="Arial"/>
                <a:cs typeface="Arial"/>
                <a:sym typeface="Arial"/>
              </a:rPr>
              <a:t>to </a:t>
            </a:r>
            <a:r>
              <a:rPr lang="en-US" sz="1100" dirty="0">
                <a:solidFill>
                  <a:srgbClr val="4A86E8"/>
                </a:solidFill>
              </a:rPr>
              <a:t>Michelle Obama</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Employer: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Rece</a:t>
            </a:r>
            <a:r>
              <a:rPr lang="en-US" sz="1100" dirty="0" smtClean="0"/>
              <a:t>ntly </a:t>
            </a:r>
            <a:r>
              <a:rPr lang="en-US" sz="1100" dirty="0"/>
              <a:t>Retired</a:t>
            </a:r>
            <a:r>
              <a:rPr lang="en-US" sz="1100" dirty="0">
                <a:solidFill>
                  <a:srgbClr val="959EBD"/>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Education: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Columb</a:t>
            </a:r>
            <a:r>
              <a:rPr lang="en-US" sz="1100" dirty="0" smtClean="0"/>
              <a:t>ia </a:t>
            </a:r>
            <a:r>
              <a:rPr lang="en-US" sz="1100" dirty="0"/>
              <a:t>(BA), Harvard (JD)</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Religion: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Christian</a:t>
            </a:r>
            <a:r>
              <a:rPr lang="en-US" sz="1100" dirty="0">
                <a:solidFill>
                  <a:srgbClr val="959EBD"/>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Political </a:t>
            </a:r>
            <a:r>
              <a:rPr lang="en-US" sz="1100" dirty="0" smtClean="0">
                <a:solidFill>
                  <a:srgbClr val="959EBD"/>
                </a:solidFill>
                <a:latin typeface="Arial"/>
                <a:ea typeface="Arial"/>
                <a:cs typeface="Arial"/>
                <a:sym typeface="Arial"/>
              </a:rPr>
              <a:t>Views:	</a:t>
            </a:r>
            <a:r>
              <a:rPr lang="en-US" sz="1100" dirty="0" smtClean="0"/>
              <a:t>Democratic</a:t>
            </a:r>
            <a:endParaRPr lang="en-US" sz="1100" dirty="0"/>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People Who Inspire</a:t>
            </a:r>
            <a:r>
              <a:rPr lang="en-US" sz="1100" dirty="0" smtClean="0">
                <a:solidFill>
                  <a:srgbClr val="959EBD"/>
                </a:solidFill>
                <a:latin typeface="Arial"/>
                <a:ea typeface="Arial"/>
                <a:cs typeface="Arial"/>
                <a:sym typeface="Arial"/>
              </a:rPr>
              <a:t>:	</a:t>
            </a:r>
            <a:r>
              <a:rPr lang="en-US" sz="1100" dirty="0" smtClean="0"/>
              <a:t>“</a:t>
            </a:r>
            <a:r>
              <a:rPr lang="en-US" sz="1100" dirty="0"/>
              <a:t>I’m inspired by the people I meet in my </a:t>
            </a:r>
            <a:r>
              <a:rPr lang="en-US" sz="1100" dirty="0" smtClean="0"/>
              <a:t>travels…and </a:t>
            </a:r>
            <a:r>
              <a:rPr lang="en-US" sz="1100" dirty="0"/>
              <a:t>children.”</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Favorite Quotations:	</a:t>
            </a:r>
            <a:r>
              <a:rPr lang="en-US" sz="1100" dirty="0"/>
              <a:t>“Yes we can!”</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Favorite Books: 	</a:t>
            </a:r>
            <a:r>
              <a:rPr lang="en-US" sz="1100" dirty="0"/>
              <a:t>Reading was my secret to surviving the White House.</a:t>
            </a:r>
            <a:r>
              <a:rPr lang="en-US" sz="1100" dirty="0">
                <a:solidFill>
                  <a:srgbClr val="959EBD"/>
                </a:solidFill>
                <a:latin typeface="Arial"/>
                <a:ea typeface="Arial"/>
                <a:cs typeface="Arial"/>
                <a:sym typeface="Arial"/>
              </a:rPr>
              <a:t>	</a:t>
            </a:r>
            <a:r>
              <a:rPr lang="en-US" sz="1100" i="1" dirty="0">
                <a:solidFill>
                  <a:schemeClr val="dk1"/>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Activities:		</a:t>
            </a:r>
            <a:r>
              <a:rPr lang="en-US" sz="1100" dirty="0">
                <a:latin typeface="Arial"/>
                <a:ea typeface="Arial"/>
                <a:cs typeface="Arial"/>
                <a:sym typeface="Arial"/>
              </a:rPr>
              <a:t>Basketball</a:t>
            </a:r>
          </a:p>
        </p:txBody>
      </p:sp>
      <p:sp>
        <p:nvSpPr>
          <p:cNvPr id="109" name="Shape 109"/>
          <p:cNvSpPr txBox="1"/>
          <p:nvPr/>
        </p:nvSpPr>
        <p:spPr>
          <a:xfrm>
            <a:off x="2133600" y="4990700"/>
            <a:ext cx="1905000" cy="276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a:solidFill>
                  <a:schemeClr val="dk1"/>
                </a:solidFill>
                <a:latin typeface="Arial"/>
                <a:ea typeface="Arial"/>
                <a:cs typeface="Arial"/>
                <a:sym typeface="Arial"/>
              </a:rPr>
              <a:t>Contact Information</a:t>
            </a:r>
          </a:p>
        </p:txBody>
      </p:sp>
      <p:cxnSp>
        <p:nvCxnSpPr>
          <p:cNvPr id="110" name="Shape 110"/>
          <p:cNvCxnSpPr/>
          <p:nvPr/>
        </p:nvCxnSpPr>
        <p:spPr>
          <a:xfrm rot="10800000" flipH="1">
            <a:off x="3798050" y="5129000"/>
            <a:ext cx="2907600" cy="22200"/>
          </a:xfrm>
          <a:prstGeom prst="straightConnector1">
            <a:avLst/>
          </a:prstGeom>
          <a:noFill/>
          <a:ln w="9525" cap="flat" cmpd="sng">
            <a:solidFill>
              <a:srgbClr val="C0C0C0"/>
            </a:solidFill>
            <a:prstDash val="solid"/>
            <a:round/>
            <a:headEnd type="none" w="med" len="med"/>
            <a:tailEnd type="none" w="med" len="med"/>
          </a:ln>
        </p:spPr>
      </p:cxnSp>
      <p:sp>
        <p:nvSpPr>
          <p:cNvPr id="111" name="Shape 111"/>
          <p:cNvSpPr txBox="1"/>
          <p:nvPr/>
        </p:nvSpPr>
        <p:spPr>
          <a:xfrm>
            <a:off x="2171700" y="5305300"/>
            <a:ext cx="4800600" cy="26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959EBD"/>
                </a:solidFill>
                <a:latin typeface="Arial"/>
                <a:ea typeface="Arial"/>
                <a:cs typeface="Arial"/>
                <a:sym typeface="Arial"/>
              </a:rPr>
              <a:t>Address:  </a:t>
            </a:r>
            <a:r>
              <a:rPr lang="en-US" sz="1100">
                <a:solidFill>
                  <a:schemeClr val="dk1"/>
                </a:solidFill>
              </a:rPr>
              <a:t>2446 Belmont Road NW</a:t>
            </a:r>
            <a:r>
              <a:rPr lang="en-US" sz="1100">
                <a:solidFill>
                  <a:schemeClr val="dk1"/>
                </a:solidFill>
                <a:latin typeface="Arial"/>
                <a:ea typeface="Arial"/>
                <a:cs typeface="Arial"/>
                <a:sym typeface="Arial"/>
              </a:rPr>
              <a:t>, </a:t>
            </a:r>
            <a:r>
              <a:rPr lang="en-US" sz="1100">
                <a:solidFill>
                  <a:schemeClr val="dk1"/>
                </a:solidFill>
              </a:rPr>
              <a:t>Washington, D.C.</a:t>
            </a:r>
            <a:r>
              <a:rPr lang="en-US" sz="1100">
                <a:solidFill>
                  <a:schemeClr val="dk1"/>
                </a:solidFill>
                <a:latin typeface="Arial"/>
                <a:ea typeface="Arial"/>
                <a:cs typeface="Arial"/>
                <a:sym typeface="Arial"/>
              </a:rPr>
              <a:t>, </a:t>
            </a:r>
            <a:r>
              <a:rPr lang="en-US" sz="1100">
                <a:solidFill>
                  <a:schemeClr val="dk1"/>
                </a:solidFill>
              </a:rPr>
              <a:t>20008</a:t>
            </a:r>
          </a:p>
        </p:txBody>
      </p:sp>
      <p:sp>
        <p:nvSpPr>
          <p:cNvPr id="112" name="Shape 112"/>
          <p:cNvSpPr txBox="1"/>
          <p:nvPr/>
        </p:nvSpPr>
        <p:spPr>
          <a:xfrm>
            <a:off x="152400" y="23622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Wall</a:t>
            </a:r>
          </a:p>
        </p:txBody>
      </p:sp>
      <p:sp>
        <p:nvSpPr>
          <p:cNvPr id="113" name="Shape 113"/>
          <p:cNvSpPr txBox="1"/>
          <p:nvPr/>
        </p:nvSpPr>
        <p:spPr>
          <a:xfrm>
            <a:off x="152400" y="30480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pic>
        <p:nvPicPr>
          <p:cNvPr id="114" name="Shape 114" descr="Obama standing with his arms folded and smiling"/>
          <p:cNvPicPr preferRelativeResize="0"/>
          <p:nvPr/>
        </p:nvPicPr>
        <p:blipFill>
          <a:blip r:embed="rId5">
            <a:alphaModFix/>
          </a:blip>
          <a:stretch>
            <a:fillRect/>
          </a:stretch>
        </p:blipFill>
        <p:spPr>
          <a:xfrm>
            <a:off x="398775" y="679448"/>
            <a:ext cx="1107439" cy="1384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9"/>
        <p:cNvGrpSpPr/>
        <p:nvPr/>
      </p:nvGrpSpPr>
      <p:grpSpPr>
        <a:xfrm>
          <a:off x="0" y="0"/>
          <a:ext cx="0" cy="0"/>
          <a:chOff x="0" y="0"/>
          <a:chExt cx="0" cy="0"/>
        </a:xfrm>
      </p:grpSpPr>
      <p:sp>
        <p:nvSpPr>
          <p:cNvPr id="120" name="Shape 120"/>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Shape 121"/>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122" name="Shape 122"/>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123" name="Shape 123"/>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124" name="Shape 124">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125" name="Shape 125"/>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6" name="Shape 126"/>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7" name="Shape 127"/>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128" name="Shape 128"/>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129" name="Shape 129"/>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130" name="Shape 130"/>
          <p:cNvSpPr txBox="1"/>
          <p:nvPr/>
        </p:nvSpPr>
        <p:spPr>
          <a:xfrm>
            <a:off x="2057400" y="1143000"/>
            <a:ext cx="838199" cy="244474"/>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Wall</a:t>
            </a:r>
          </a:p>
        </p:txBody>
      </p:sp>
      <p:sp>
        <p:nvSpPr>
          <p:cNvPr id="131" name="Shape 131">
            <a:hlinkClick r:id="rId4"/>
          </p:cNvPr>
          <p:cNvSpPr txBox="1"/>
          <p:nvPr/>
        </p:nvSpPr>
        <p:spPr>
          <a:xfrm>
            <a:off x="2895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Info</a:t>
            </a:r>
          </a:p>
        </p:txBody>
      </p:sp>
      <p:sp>
        <p:nvSpPr>
          <p:cNvPr id="132" name="Shape 132">
            <a:hlinkClick r:id="rId3"/>
          </p:cNvPr>
          <p:cNvSpPr txBox="1"/>
          <p:nvPr/>
        </p:nvSpPr>
        <p:spPr>
          <a:xfrm>
            <a:off x="3657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Photos</a:t>
            </a:r>
          </a:p>
        </p:txBody>
      </p:sp>
      <p:sp>
        <p:nvSpPr>
          <p:cNvPr id="133" name="Shape 133"/>
          <p:cNvSpPr/>
          <p:nvPr/>
        </p:nvSpPr>
        <p:spPr>
          <a:xfrm>
            <a:off x="2057400" y="1524000"/>
            <a:ext cx="6019799" cy="838199"/>
          </a:xfrm>
          <a:prstGeom prst="rect">
            <a:avLst/>
          </a:prstGeom>
          <a:solidFill>
            <a:srgbClr val="D9DCE7"/>
          </a:solidFill>
          <a:ln w="9525" cap="flat" cmpd="sng">
            <a:solidFill>
              <a:srgbClr val="D9DCE7"/>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Shape 134"/>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5" name="Shape 135"/>
          <p:cNvSpPr txBox="1"/>
          <p:nvPr/>
        </p:nvSpPr>
        <p:spPr>
          <a:xfrm>
            <a:off x="2590800" y="1828800"/>
            <a:ext cx="4953000" cy="478200"/>
          </a:xfrm>
          <a:prstGeom prst="rect">
            <a:avLst/>
          </a:prstGeom>
          <a:solidFill>
            <a:schemeClr val="lt1"/>
          </a:solidFill>
          <a:ln>
            <a:noFill/>
          </a:ln>
        </p:spPr>
        <p:txBody>
          <a:bodyPr lIns="91425" tIns="45700" rIns="91425" bIns="45700" anchor="t" anchorCtr="0">
            <a:noAutofit/>
          </a:bodyPr>
          <a:lstStyle/>
          <a:p>
            <a:pPr lvl="0" rtl="0">
              <a:lnSpc>
                <a:spcPct val="90000"/>
              </a:lnSpc>
              <a:spcBef>
                <a:spcPts val="0"/>
              </a:spcBef>
              <a:buClr>
                <a:schemeClr val="dk1"/>
              </a:buClr>
              <a:buSzPct val="25000"/>
              <a:buFont typeface="Arial"/>
              <a:buNone/>
            </a:pPr>
            <a:r>
              <a:rPr lang="en-US" sz="900">
                <a:solidFill>
                  <a:schemeClr val="dk1"/>
                </a:solidFill>
              </a:rPr>
              <a:t>Thank you for the last eight years! It was an honor being your 44th President! #POTUS #SenatorMcConnellKeepsRemindingMeElectionsHaveConsequences #ObamaOut </a:t>
            </a:r>
          </a:p>
        </p:txBody>
      </p:sp>
      <p:sp>
        <p:nvSpPr>
          <p:cNvPr id="136" name="Shape 136"/>
          <p:cNvSpPr txBox="1"/>
          <p:nvPr/>
        </p:nvSpPr>
        <p:spPr>
          <a:xfrm>
            <a:off x="2057400" y="1524000"/>
            <a:ext cx="2362200" cy="244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rgbClr val="343434"/>
                </a:solidFill>
                <a:latin typeface="Arial"/>
                <a:ea typeface="Arial"/>
                <a:cs typeface="Arial"/>
                <a:sym typeface="Arial"/>
              </a:rPr>
              <a:t>Update status</a:t>
            </a:r>
          </a:p>
        </p:txBody>
      </p:sp>
      <p:sp>
        <p:nvSpPr>
          <p:cNvPr id="137" name="Shape 137"/>
          <p:cNvSpPr txBox="1"/>
          <p:nvPr/>
        </p:nvSpPr>
        <p:spPr>
          <a:xfrm>
            <a:off x="7391400" y="1524000"/>
            <a:ext cx="685799" cy="244474"/>
          </a:xfrm>
          <a:prstGeom prst="rect">
            <a:avLst/>
          </a:prstGeom>
          <a:solidFill>
            <a:srgbClr val="666699"/>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latin typeface="Arial"/>
                <a:ea typeface="Arial"/>
                <a:cs typeface="Arial"/>
                <a:sym typeface="Arial"/>
              </a:rPr>
              <a:t>Share</a:t>
            </a:r>
          </a:p>
        </p:txBody>
      </p:sp>
      <p:sp>
        <p:nvSpPr>
          <p:cNvPr id="138" name="Shape 138"/>
          <p:cNvSpPr txBox="1"/>
          <p:nvPr/>
        </p:nvSpPr>
        <p:spPr>
          <a:xfrm>
            <a:off x="152400" y="26670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Info</a:t>
            </a:r>
          </a:p>
        </p:txBody>
      </p:sp>
      <p:sp>
        <p:nvSpPr>
          <p:cNvPr id="139" name="Shape 139"/>
          <p:cNvSpPr txBox="1"/>
          <p:nvPr/>
        </p:nvSpPr>
        <p:spPr>
          <a:xfrm>
            <a:off x="152400" y="34290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pic>
        <p:nvPicPr>
          <p:cNvPr id="140" name="Shape 140" descr="http://www.powhatan.org/chief.jpg"/>
          <p:cNvPicPr preferRelativeResize="0"/>
          <p:nvPr/>
        </p:nvPicPr>
        <p:blipFill rotWithShape="1">
          <a:blip r:embed="rId5">
            <a:alphaModFix/>
          </a:blip>
          <a:srcRect/>
          <a:stretch/>
        </p:blipFill>
        <p:spPr>
          <a:xfrm>
            <a:off x="228600" y="4706917"/>
            <a:ext cx="533399" cy="533399"/>
          </a:xfrm>
          <a:prstGeom prst="rect">
            <a:avLst/>
          </a:prstGeom>
          <a:noFill/>
          <a:ln>
            <a:noFill/>
          </a:ln>
        </p:spPr>
      </p:pic>
      <p:pic>
        <p:nvPicPr>
          <p:cNvPr id="141" name="Shape 141" descr="http://www.worsham.larrywasham.com/images/pocahontas2.JPG"/>
          <p:cNvPicPr preferRelativeResize="0"/>
          <p:nvPr/>
        </p:nvPicPr>
        <p:blipFill rotWithShape="1">
          <a:blip r:embed="rId5">
            <a:alphaModFix/>
          </a:blip>
          <a:srcRect/>
          <a:stretch/>
        </p:blipFill>
        <p:spPr>
          <a:xfrm>
            <a:off x="228600" y="3812878"/>
            <a:ext cx="533399" cy="533399"/>
          </a:xfrm>
          <a:prstGeom prst="rect">
            <a:avLst/>
          </a:prstGeom>
          <a:noFill/>
          <a:ln>
            <a:noFill/>
          </a:ln>
        </p:spPr>
      </p:pic>
      <p:sp>
        <p:nvSpPr>
          <p:cNvPr id="142" name="Shape 142"/>
          <p:cNvSpPr txBox="1"/>
          <p:nvPr/>
        </p:nvSpPr>
        <p:spPr>
          <a:xfrm>
            <a:off x="152400" y="24384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Wall</a:t>
            </a:r>
          </a:p>
        </p:txBody>
      </p:sp>
      <p:sp>
        <p:nvSpPr>
          <p:cNvPr id="143" name="Shape 143"/>
          <p:cNvSpPr txBox="1"/>
          <p:nvPr/>
        </p:nvSpPr>
        <p:spPr>
          <a:xfrm>
            <a:off x="152400" y="31242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cxnSp>
        <p:nvCxnSpPr>
          <p:cNvPr id="144" name="Shape 144"/>
          <p:cNvCxnSpPr/>
          <p:nvPr/>
        </p:nvCxnSpPr>
        <p:spPr>
          <a:xfrm>
            <a:off x="152400" y="3352800"/>
            <a:ext cx="1600199" cy="0"/>
          </a:xfrm>
          <a:prstGeom prst="straightConnector1">
            <a:avLst/>
          </a:prstGeom>
          <a:noFill/>
          <a:ln w="9525" cap="flat" cmpd="sng">
            <a:solidFill>
              <a:srgbClr val="C0C0C0"/>
            </a:solidFill>
            <a:prstDash val="solid"/>
            <a:round/>
            <a:headEnd type="none" w="med" len="med"/>
            <a:tailEnd type="none" w="med" len="med"/>
          </a:ln>
        </p:spPr>
      </p:cxnSp>
      <p:sp>
        <p:nvSpPr>
          <p:cNvPr id="145" name="Shape 145"/>
          <p:cNvSpPr txBox="1"/>
          <p:nvPr/>
        </p:nvSpPr>
        <p:spPr>
          <a:xfrm>
            <a:off x="152400" y="28956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Photos</a:t>
            </a:r>
          </a:p>
        </p:txBody>
      </p:sp>
      <p:pic>
        <p:nvPicPr>
          <p:cNvPr id="146" name="Shape 146" descr="http://www.preservationvirginia.org/rediscovery/image/jsmith.jpg"/>
          <p:cNvPicPr preferRelativeResize="0"/>
          <p:nvPr/>
        </p:nvPicPr>
        <p:blipFill rotWithShape="1">
          <a:blip r:embed="rId6">
            <a:alphaModFix/>
          </a:blip>
          <a:srcRect/>
          <a:stretch/>
        </p:blipFill>
        <p:spPr>
          <a:xfrm>
            <a:off x="2057400" y="2430065"/>
            <a:ext cx="473868" cy="473868"/>
          </a:xfrm>
          <a:prstGeom prst="rect">
            <a:avLst/>
          </a:prstGeom>
          <a:noFill/>
          <a:ln>
            <a:noFill/>
          </a:ln>
        </p:spPr>
      </p:pic>
      <p:pic>
        <p:nvPicPr>
          <p:cNvPr id="147" name="Shape 147" descr="http://www.preservationvirginia.org/rediscovery/image/jsmith.jpg"/>
          <p:cNvPicPr preferRelativeResize="0"/>
          <p:nvPr/>
        </p:nvPicPr>
        <p:blipFill rotWithShape="1">
          <a:blip r:embed="rId6">
            <a:alphaModFix/>
          </a:blip>
          <a:srcRect/>
          <a:stretch/>
        </p:blipFill>
        <p:spPr>
          <a:xfrm>
            <a:off x="2057400" y="4487464"/>
            <a:ext cx="473868" cy="473868"/>
          </a:xfrm>
          <a:prstGeom prst="rect">
            <a:avLst/>
          </a:prstGeom>
          <a:noFill/>
          <a:ln>
            <a:noFill/>
          </a:ln>
        </p:spPr>
      </p:pic>
      <p:pic>
        <p:nvPicPr>
          <p:cNvPr id="148" name="Shape 148" descr="http://upload.wikimedia.org/wikipedia/commons/thumb/4/49/George_Percy.jpg/220px-George_Percy.jpg">
            <a:hlinkClick r:id="rId7"/>
          </p:cNvPr>
          <p:cNvPicPr preferRelativeResize="0"/>
          <p:nvPr/>
        </p:nvPicPr>
        <p:blipFill rotWithShape="1">
          <a:blip r:embed="rId8">
            <a:alphaModFix/>
          </a:blip>
          <a:srcRect/>
          <a:stretch/>
        </p:blipFill>
        <p:spPr>
          <a:xfrm>
            <a:off x="2743200" y="3851641"/>
            <a:ext cx="373917" cy="373917"/>
          </a:xfrm>
          <a:prstGeom prst="rect">
            <a:avLst/>
          </a:prstGeom>
          <a:noFill/>
          <a:ln>
            <a:noFill/>
          </a:ln>
        </p:spPr>
      </p:pic>
      <p:sp>
        <p:nvSpPr>
          <p:cNvPr id="149" name="Shape 149"/>
          <p:cNvSpPr/>
          <p:nvPr/>
        </p:nvSpPr>
        <p:spPr>
          <a:xfrm>
            <a:off x="2667000" y="24384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 </a:t>
            </a:r>
            <a:r>
              <a:rPr lang="en-US" sz="900">
                <a:solidFill>
                  <a:schemeClr val="dk1"/>
                </a:solidFill>
              </a:rPr>
              <a:t>50 years is long enough for an embargo with Cuba. It’s time to normalize relations! #Outdated #IsItStillTheColdWar #MichelleSaidNoCigarettesNothingAboutCigars</a:t>
            </a:r>
          </a:p>
          <a:p>
            <a:pPr marL="0" marR="0" lvl="0" indent="0" algn="l" rtl="0">
              <a:lnSpc>
                <a:spcPct val="90000"/>
              </a:lnSpc>
              <a:spcBef>
                <a:spcPts val="160"/>
              </a:spcBef>
              <a:spcAft>
                <a:spcPts val="0"/>
              </a:spcAft>
              <a:buSzPct val="25000"/>
              <a:buNone/>
            </a:pPr>
            <a:r>
              <a:rPr lang="en-US" sz="800">
                <a:solidFill>
                  <a:schemeClr val="dk1"/>
                </a:solidFill>
              </a:rPr>
              <a:t>December 17</a:t>
            </a:r>
            <a:r>
              <a:rPr lang="en-US" sz="800">
                <a:solidFill>
                  <a:schemeClr val="dk1"/>
                </a:solidFill>
                <a:latin typeface="Arial"/>
                <a:ea typeface="Arial"/>
                <a:cs typeface="Arial"/>
                <a:sym typeface="Arial"/>
              </a:rPr>
              <a:t>, </a:t>
            </a:r>
            <a:r>
              <a:rPr lang="en-US" sz="800">
                <a:solidFill>
                  <a:schemeClr val="dk1"/>
                </a:solidFill>
              </a:rPr>
              <a:t>2014</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0" name="Shape 150"/>
          <p:cNvSpPr/>
          <p:nvPr/>
        </p:nvSpPr>
        <p:spPr>
          <a:xfrm>
            <a:off x="2743200" y="31242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Mitt Romney</a:t>
            </a:r>
            <a:r>
              <a:rPr lang="en-US" sz="1200">
                <a:solidFill>
                  <a:schemeClr val="dk1"/>
                </a:solidFill>
                <a:latin typeface="Arial"/>
                <a:ea typeface="Arial"/>
                <a:cs typeface="Arial"/>
                <a:sym typeface="Arial"/>
              </a:rPr>
              <a:t> </a:t>
            </a:r>
            <a:r>
              <a:rPr lang="en-US" sz="900">
                <a:solidFill>
                  <a:schemeClr val="dk1"/>
                </a:solidFill>
              </a:rPr>
              <a:t>I still think Paul Ryan and I would have been a better choice, but congrats on the reelection, Mr. President! #BelieveInAmerica</a:t>
            </a:r>
          </a:p>
          <a:p>
            <a:pPr marL="0" marR="0" lvl="0" indent="0" algn="l" rtl="0">
              <a:lnSpc>
                <a:spcPct val="90000"/>
              </a:lnSpc>
              <a:spcBef>
                <a:spcPts val="160"/>
              </a:spcBef>
              <a:spcAft>
                <a:spcPts val="0"/>
              </a:spcAft>
              <a:buSzPct val="25000"/>
              <a:buNone/>
            </a:pPr>
            <a:r>
              <a:rPr lang="en-US" sz="800">
                <a:solidFill>
                  <a:schemeClr val="dk1"/>
                </a:solidFill>
              </a:rPr>
              <a:t>November 6</a:t>
            </a:r>
            <a:r>
              <a:rPr lang="en-US" sz="800">
                <a:solidFill>
                  <a:schemeClr val="dk1"/>
                </a:solidFill>
                <a:latin typeface="Arial"/>
                <a:ea typeface="Arial"/>
                <a:cs typeface="Arial"/>
                <a:sym typeface="Arial"/>
              </a:rPr>
              <a:t>, </a:t>
            </a:r>
            <a:r>
              <a:rPr lang="en-US" sz="800">
                <a:solidFill>
                  <a:schemeClr val="dk1"/>
                </a:solidFill>
              </a:rPr>
              <a:t>2012</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1" name="Shape 151"/>
          <p:cNvSpPr/>
          <p:nvPr/>
        </p:nvSpPr>
        <p:spPr>
          <a:xfrm>
            <a:off x="2743200" y="59436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Michelle Obama</a:t>
            </a:r>
            <a:r>
              <a:rPr lang="en-US" sz="1200">
                <a:solidFill>
                  <a:schemeClr val="dk1"/>
                </a:solidFill>
                <a:latin typeface="Arial"/>
                <a:ea typeface="Arial"/>
                <a:cs typeface="Arial"/>
                <a:sym typeface="Arial"/>
              </a:rPr>
              <a:t> </a:t>
            </a:r>
            <a:r>
              <a:rPr lang="en-US" sz="900">
                <a:solidFill>
                  <a:schemeClr val="dk1"/>
                </a:solidFill>
              </a:rPr>
              <a:t>Sasha and Malia just described a “pizza puff” to me- there HAS to be healthier options for students in our schools! #GrossYetTasty</a:t>
            </a:r>
          </a:p>
          <a:p>
            <a:pPr marL="0" marR="0" lvl="0" indent="0" algn="l" rtl="0">
              <a:lnSpc>
                <a:spcPct val="90000"/>
              </a:lnSpc>
              <a:spcBef>
                <a:spcPts val="160"/>
              </a:spcBef>
              <a:spcAft>
                <a:spcPts val="0"/>
              </a:spcAft>
              <a:buSzPct val="25000"/>
              <a:buNone/>
            </a:pPr>
            <a:r>
              <a:rPr lang="en-US" sz="800">
                <a:solidFill>
                  <a:schemeClr val="dk1"/>
                </a:solidFill>
                <a:latin typeface="Arial"/>
                <a:ea typeface="Arial"/>
                <a:cs typeface="Arial"/>
                <a:sym typeface="Arial"/>
              </a:rPr>
              <a:t>M</a:t>
            </a:r>
            <a:r>
              <a:rPr lang="en-US" sz="800">
                <a:solidFill>
                  <a:schemeClr val="dk1"/>
                </a:solidFill>
              </a:rPr>
              <a:t>arch</a:t>
            </a:r>
            <a:r>
              <a:rPr lang="en-US" sz="800">
                <a:solidFill>
                  <a:schemeClr val="dk1"/>
                </a:solidFill>
                <a:latin typeface="Arial"/>
                <a:ea typeface="Arial"/>
                <a:cs typeface="Arial"/>
                <a:sym typeface="Arial"/>
              </a:rPr>
              <a:t> </a:t>
            </a:r>
            <a:r>
              <a:rPr lang="en-US" sz="800">
                <a:solidFill>
                  <a:schemeClr val="dk1"/>
                </a:solidFill>
              </a:rPr>
              <a:t>9</a:t>
            </a:r>
            <a:r>
              <a:rPr lang="en-US" sz="800">
                <a:solidFill>
                  <a:schemeClr val="dk1"/>
                </a:solidFill>
                <a:latin typeface="Arial"/>
                <a:ea typeface="Arial"/>
                <a:cs typeface="Arial"/>
                <a:sym typeface="Arial"/>
              </a:rPr>
              <a:t>, </a:t>
            </a:r>
            <a:r>
              <a:rPr lang="en-US" sz="800">
                <a:solidFill>
                  <a:schemeClr val="dk1"/>
                </a:solidFill>
              </a:rPr>
              <a:t>2011</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2" name="Shape 152"/>
          <p:cNvSpPr/>
          <p:nvPr/>
        </p:nvSpPr>
        <p:spPr>
          <a:xfrm>
            <a:off x="2667000" y="44958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Leon Panetta</a:t>
            </a:r>
            <a:r>
              <a:rPr lang="en-US" sz="1200">
                <a:solidFill>
                  <a:schemeClr val="dk1"/>
                </a:solidFill>
                <a:latin typeface="Arial"/>
                <a:ea typeface="Arial"/>
                <a:cs typeface="Arial"/>
                <a:sym typeface="Arial"/>
              </a:rPr>
              <a:t> </a:t>
            </a:r>
            <a:r>
              <a:rPr lang="en-US" sz="900">
                <a:solidFill>
                  <a:schemeClr val="dk1"/>
                </a:solidFill>
              </a:rPr>
              <a:t>Sir, I know it’s a stressful decision, but I need to know now, is </a:t>
            </a:r>
            <a:r>
              <a:rPr lang="en-US" sz="900" i="1">
                <a:solidFill>
                  <a:schemeClr val="dk1"/>
                </a:solidFill>
              </a:rPr>
              <a:t>Operation Neptune Spear</a:t>
            </a:r>
            <a:r>
              <a:rPr lang="en-US" sz="900">
                <a:solidFill>
                  <a:schemeClr val="dk1"/>
                </a:solidFill>
              </a:rPr>
              <a:t> a go? #Geronimo #SEALTeamSix #ThePacer</a:t>
            </a:r>
          </a:p>
          <a:p>
            <a:pPr marL="0" marR="0" lvl="0" indent="0" algn="l" rtl="0">
              <a:lnSpc>
                <a:spcPct val="90000"/>
              </a:lnSpc>
              <a:spcBef>
                <a:spcPts val="160"/>
              </a:spcBef>
              <a:spcAft>
                <a:spcPts val="0"/>
              </a:spcAft>
              <a:buSzPct val="25000"/>
              <a:buNone/>
            </a:pPr>
            <a:r>
              <a:rPr lang="en-US" sz="800">
                <a:solidFill>
                  <a:schemeClr val="dk1"/>
                </a:solidFill>
              </a:rPr>
              <a:t>April</a:t>
            </a:r>
            <a:r>
              <a:rPr lang="en-US" sz="800">
                <a:solidFill>
                  <a:schemeClr val="dk1"/>
                </a:solidFill>
                <a:latin typeface="Arial"/>
                <a:ea typeface="Arial"/>
                <a:cs typeface="Arial"/>
                <a:sym typeface="Arial"/>
              </a:rPr>
              <a:t> </a:t>
            </a:r>
            <a:r>
              <a:rPr lang="en-US" sz="800">
                <a:solidFill>
                  <a:schemeClr val="dk1"/>
                </a:solidFill>
              </a:rPr>
              <a:t>29</a:t>
            </a:r>
            <a:r>
              <a:rPr lang="en-US" sz="800">
                <a:solidFill>
                  <a:schemeClr val="dk1"/>
                </a:solidFill>
                <a:latin typeface="Arial"/>
                <a:ea typeface="Arial"/>
                <a:cs typeface="Arial"/>
                <a:sym typeface="Arial"/>
              </a:rPr>
              <a:t>, </a:t>
            </a:r>
            <a:r>
              <a:rPr lang="en-US" sz="800">
                <a:solidFill>
                  <a:schemeClr val="dk1"/>
                </a:solidFill>
              </a:rPr>
              <a:t>2011</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3" name="Shape 153"/>
          <p:cNvSpPr txBox="1"/>
          <p:nvPr/>
        </p:nvSpPr>
        <p:spPr>
          <a:xfrm>
            <a:off x="3200400" y="39624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Barack Obama</a:t>
            </a:r>
            <a:r>
              <a:rPr lang="en-US" sz="800">
                <a:solidFill>
                  <a:schemeClr val="accent2"/>
                </a:solidFill>
                <a:latin typeface="Arial"/>
                <a:ea typeface="Arial"/>
                <a:cs typeface="Arial"/>
                <a:sym typeface="Arial"/>
              </a:rPr>
              <a:t> </a:t>
            </a:r>
            <a:r>
              <a:rPr lang="en-US" sz="800">
                <a:solidFill>
                  <a:schemeClr val="dk1"/>
                </a:solidFill>
              </a:rPr>
              <a:t>Mitt, I’m 47% sure I’ve got binders full of reasons why you and Congressmen Ryan lost. #BURN #ComeAtMeBro</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sp>
        <p:nvSpPr>
          <p:cNvPr id="154" name="Shape 154"/>
          <p:cNvSpPr txBox="1"/>
          <p:nvPr/>
        </p:nvSpPr>
        <p:spPr>
          <a:xfrm>
            <a:off x="3276600" y="52578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Osama bin Laden</a:t>
            </a:r>
            <a:r>
              <a:rPr lang="en-US" sz="800">
                <a:solidFill>
                  <a:schemeClr val="accent2"/>
                </a:solidFill>
                <a:latin typeface="Arial"/>
                <a:ea typeface="Arial"/>
                <a:cs typeface="Arial"/>
                <a:sym typeface="Arial"/>
              </a:rPr>
              <a:t> </a:t>
            </a:r>
            <a:r>
              <a:rPr lang="en-US" sz="800">
                <a:solidFill>
                  <a:schemeClr val="dk1"/>
                </a:solidFill>
              </a:rPr>
              <a:t>LOL- sucks to be “The Pacer!” You all are NEVER going to guess where I’m hid.. why am I hearing helicopters in the night? #ISuddenlyRegretThisDecision #ThisIsntToraBora #JustHadToGetMail</a:t>
            </a:r>
          </a:p>
        </p:txBody>
      </p:sp>
      <p:sp>
        <p:nvSpPr>
          <p:cNvPr id="155" name="Shape 155"/>
          <p:cNvSpPr txBox="1"/>
          <p:nvPr/>
        </p:nvSpPr>
        <p:spPr>
          <a:xfrm>
            <a:off x="838200" y="40386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Joseph Biden</a:t>
            </a:r>
          </a:p>
        </p:txBody>
      </p:sp>
      <p:sp>
        <p:nvSpPr>
          <p:cNvPr id="156" name="Shape 156"/>
          <p:cNvSpPr txBox="1"/>
          <p:nvPr/>
        </p:nvSpPr>
        <p:spPr>
          <a:xfrm>
            <a:off x="838200" y="48768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Hillary Clinton</a:t>
            </a:r>
          </a:p>
        </p:txBody>
      </p:sp>
      <p:sp>
        <p:nvSpPr>
          <p:cNvPr id="157" name="Shape 157"/>
          <p:cNvSpPr txBox="1"/>
          <p:nvPr/>
        </p:nvSpPr>
        <p:spPr>
          <a:xfrm>
            <a:off x="914400" y="57150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Nancy Pelosi</a:t>
            </a:r>
          </a:p>
        </p:txBody>
      </p:sp>
      <p:pic>
        <p:nvPicPr>
          <p:cNvPr id="158" name="Shape 158" descr="Obama standing with his arms folded and smiling"/>
          <p:cNvPicPr preferRelativeResize="0"/>
          <p:nvPr/>
        </p:nvPicPr>
        <p:blipFill>
          <a:blip r:embed="rId9">
            <a:alphaModFix/>
          </a:blip>
          <a:stretch>
            <a:fillRect/>
          </a:stretch>
        </p:blipFill>
        <p:spPr>
          <a:xfrm>
            <a:off x="398775" y="679448"/>
            <a:ext cx="1107439" cy="1384299"/>
          </a:xfrm>
          <a:prstGeom prst="rect">
            <a:avLst/>
          </a:prstGeom>
          <a:noFill/>
          <a:ln>
            <a:noFill/>
          </a:ln>
        </p:spPr>
      </p:pic>
      <p:pic>
        <p:nvPicPr>
          <p:cNvPr id="159" name="Shape 159" descr="Image result for joe biden portrait"/>
          <p:cNvPicPr preferRelativeResize="0"/>
          <p:nvPr/>
        </p:nvPicPr>
        <p:blipFill>
          <a:blip r:embed="rId10">
            <a:alphaModFix/>
          </a:blip>
          <a:stretch>
            <a:fillRect/>
          </a:stretch>
        </p:blipFill>
        <p:spPr>
          <a:xfrm>
            <a:off x="243475" y="3800250"/>
            <a:ext cx="533400" cy="668529"/>
          </a:xfrm>
          <a:prstGeom prst="rect">
            <a:avLst/>
          </a:prstGeom>
          <a:noFill/>
          <a:ln>
            <a:noFill/>
          </a:ln>
        </p:spPr>
      </p:pic>
      <p:pic>
        <p:nvPicPr>
          <p:cNvPr id="160" name="Shape 160" descr="Image result for hillary clinton portrait secretary of state"/>
          <p:cNvPicPr preferRelativeResize="0"/>
          <p:nvPr/>
        </p:nvPicPr>
        <p:blipFill>
          <a:blip r:embed="rId11">
            <a:alphaModFix/>
          </a:blip>
          <a:stretch>
            <a:fillRect/>
          </a:stretch>
        </p:blipFill>
        <p:spPr>
          <a:xfrm>
            <a:off x="183699" y="4627087"/>
            <a:ext cx="623200" cy="778500"/>
          </a:xfrm>
          <a:prstGeom prst="rect">
            <a:avLst/>
          </a:prstGeom>
          <a:noFill/>
          <a:ln>
            <a:noFill/>
          </a:ln>
        </p:spPr>
      </p:pic>
      <p:pic>
        <p:nvPicPr>
          <p:cNvPr id="161" name="Shape 161" descr="Image result for nancy pelosi speaker portrait"/>
          <p:cNvPicPr preferRelativeResize="0"/>
          <p:nvPr/>
        </p:nvPicPr>
        <p:blipFill>
          <a:blip r:embed="rId12">
            <a:alphaModFix/>
          </a:blip>
          <a:stretch>
            <a:fillRect/>
          </a:stretch>
        </p:blipFill>
        <p:spPr>
          <a:xfrm>
            <a:off x="209249" y="5563925"/>
            <a:ext cx="572100" cy="859710"/>
          </a:xfrm>
          <a:prstGeom prst="rect">
            <a:avLst/>
          </a:prstGeom>
          <a:noFill/>
          <a:ln>
            <a:noFill/>
          </a:ln>
        </p:spPr>
      </p:pic>
      <p:pic>
        <p:nvPicPr>
          <p:cNvPr id="162" name="Shape 162" descr="Image result"/>
          <p:cNvPicPr preferRelativeResize="0"/>
          <p:nvPr/>
        </p:nvPicPr>
        <p:blipFill>
          <a:blip r:embed="rId13">
            <a:alphaModFix/>
          </a:blip>
          <a:stretch>
            <a:fillRect/>
          </a:stretch>
        </p:blipFill>
        <p:spPr>
          <a:xfrm>
            <a:off x="2057398" y="4470162"/>
            <a:ext cx="473875" cy="592988"/>
          </a:xfrm>
          <a:prstGeom prst="rect">
            <a:avLst/>
          </a:prstGeom>
          <a:noFill/>
          <a:ln>
            <a:noFill/>
          </a:ln>
        </p:spPr>
      </p:pic>
      <p:pic>
        <p:nvPicPr>
          <p:cNvPr id="163" name="Shape 163" descr="Leon Panetta, official DoD photo portrait, 2011.jpg"/>
          <p:cNvPicPr preferRelativeResize="0"/>
          <p:nvPr/>
        </p:nvPicPr>
        <p:blipFill>
          <a:blip r:embed="rId14">
            <a:alphaModFix/>
          </a:blip>
          <a:stretch>
            <a:fillRect/>
          </a:stretch>
        </p:blipFill>
        <p:spPr>
          <a:xfrm>
            <a:off x="2057400" y="4470175"/>
            <a:ext cx="473875" cy="592048"/>
          </a:xfrm>
          <a:prstGeom prst="rect">
            <a:avLst/>
          </a:prstGeom>
          <a:noFill/>
          <a:ln>
            <a:noFill/>
          </a:ln>
        </p:spPr>
      </p:pic>
      <p:pic>
        <p:nvPicPr>
          <p:cNvPr id="164" name="Shape 164" descr="Image result"/>
          <p:cNvPicPr preferRelativeResize="0"/>
          <p:nvPr/>
        </p:nvPicPr>
        <p:blipFill>
          <a:blip r:embed="rId15">
            <a:alphaModFix/>
          </a:blip>
          <a:stretch>
            <a:fillRect/>
          </a:stretch>
        </p:blipFill>
        <p:spPr>
          <a:xfrm>
            <a:off x="2756175" y="5171100"/>
            <a:ext cx="431256" cy="478199"/>
          </a:xfrm>
          <a:prstGeom prst="rect">
            <a:avLst/>
          </a:prstGeom>
          <a:noFill/>
          <a:ln>
            <a:noFill/>
          </a:ln>
        </p:spPr>
      </p:pic>
      <p:pic>
        <p:nvPicPr>
          <p:cNvPr id="165" name="Shape 165" descr="Obama standing with his arms folded and smiling"/>
          <p:cNvPicPr preferRelativeResize="0"/>
          <p:nvPr/>
        </p:nvPicPr>
        <p:blipFill>
          <a:blip r:embed="rId9">
            <a:alphaModFix/>
          </a:blip>
          <a:stretch>
            <a:fillRect/>
          </a:stretch>
        </p:blipFill>
        <p:spPr>
          <a:xfrm>
            <a:off x="2057400" y="2414775"/>
            <a:ext cx="478150" cy="597673"/>
          </a:xfrm>
          <a:prstGeom prst="rect">
            <a:avLst/>
          </a:prstGeom>
          <a:noFill/>
          <a:ln>
            <a:noFill/>
          </a:ln>
        </p:spPr>
      </p:pic>
      <p:pic>
        <p:nvPicPr>
          <p:cNvPr id="166" name="Shape 166" descr="Image result for mitt romney portrait"/>
          <p:cNvPicPr preferRelativeResize="0"/>
          <p:nvPr/>
        </p:nvPicPr>
        <p:blipFill>
          <a:blip r:embed="rId16">
            <a:alphaModFix/>
          </a:blip>
          <a:stretch>
            <a:fillRect/>
          </a:stretch>
        </p:blipFill>
        <p:spPr>
          <a:xfrm>
            <a:off x="2154911" y="3194774"/>
            <a:ext cx="431249" cy="620842"/>
          </a:xfrm>
          <a:prstGeom prst="rect">
            <a:avLst/>
          </a:prstGeom>
          <a:noFill/>
          <a:ln>
            <a:noFill/>
          </a:ln>
        </p:spPr>
      </p:pic>
      <p:pic>
        <p:nvPicPr>
          <p:cNvPr id="167" name="Shape 167" descr="Obama standing with his arms folded and smiling"/>
          <p:cNvPicPr preferRelativeResize="0"/>
          <p:nvPr/>
        </p:nvPicPr>
        <p:blipFill>
          <a:blip r:embed="rId9">
            <a:alphaModFix/>
          </a:blip>
          <a:stretch>
            <a:fillRect/>
          </a:stretch>
        </p:blipFill>
        <p:spPr>
          <a:xfrm>
            <a:off x="2743200" y="3854072"/>
            <a:ext cx="373925" cy="467376"/>
          </a:xfrm>
          <a:prstGeom prst="rect">
            <a:avLst/>
          </a:prstGeom>
          <a:noFill/>
          <a:ln>
            <a:noFill/>
          </a:ln>
        </p:spPr>
      </p:pic>
      <p:pic>
        <p:nvPicPr>
          <p:cNvPr id="168" name="Shape 168" descr="Image result for michelle obama portrait"/>
          <p:cNvPicPr preferRelativeResize="0"/>
          <p:nvPr/>
        </p:nvPicPr>
        <p:blipFill>
          <a:blip r:embed="rId17">
            <a:alphaModFix/>
          </a:blip>
          <a:stretch>
            <a:fillRect/>
          </a:stretch>
        </p:blipFill>
        <p:spPr>
          <a:xfrm>
            <a:off x="2057400" y="5867389"/>
            <a:ext cx="478149" cy="7197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Shape 175"/>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176" name="Shape 176"/>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177" name="Shape 177"/>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178" name="Shape 178">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179" name="Shape 179"/>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80" name="Shape 180"/>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81" name="Shape 181"/>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182" name="Shape 182"/>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183" name="Shape 183"/>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184" name="Shape 184"/>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5" name="Shape 185"/>
          <p:cNvSpPr/>
          <p:nvPr/>
        </p:nvSpPr>
        <p:spPr>
          <a:xfrm>
            <a:off x="2590800" y="28194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Elena Kagan</a:t>
            </a:r>
            <a:r>
              <a:rPr lang="en-US" sz="1200">
                <a:solidFill>
                  <a:schemeClr val="dk1"/>
                </a:solidFill>
                <a:latin typeface="Arial"/>
                <a:ea typeface="Arial"/>
                <a:cs typeface="Arial"/>
                <a:sym typeface="Arial"/>
              </a:rPr>
              <a:t> </a:t>
            </a:r>
            <a:r>
              <a:rPr lang="en-US" sz="900">
                <a:solidFill>
                  <a:schemeClr val="dk1"/>
                </a:solidFill>
              </a:rPr>
              <a:t>Justice Sotomayor and I are so happy that you nominated us to serve on the Supreme Court! #Confirmed #3rdAnd4thLadiesOnTheCourt</a:t>
            </a:r>
          </a:p>
          <a:p>
            <a:pPr marL="0" marR="0" lvl="0" indent="0" algn="l" rtl="0">
              <a:lnSpc>
                <a:spcPct val="90000"/>
              </a:lnSpc>
              <a:spcBef>
                <a:spcPts val="160"/>
              </a:spcBef>
              <a:spcAft>
                <a:spcPts val="0"/>
              </a:spcAft>
              <a:buSzPct val="25000"/>
              <a:buNone/>
            </a:pPr>
            <a:r>
              <a:rPr lang="en-US" sz="800">
                <a:solidFill>
                  <a:schemeClr val="dk1"/>
                </a:solidFill>
              </a:rPr>
              <a:t>August 7</a:t>
            </a:r>
            <a:r>
              <a:rPr lang="en-US" sz="800">
                <a:solidFill>
                  <a:schemeClr val="dk1"/>
                </a:solidFill>
                <a:latin typeface="Arial"/>
                <a:ea typeface="Arial"/>
                <a:cs typeface="Arial"/>
                <a:sym typeface="Arial"/>
              </a:rPr>
              <a:t>, </a:t>
            </a:r>
            <a:r>
              <a:rPr lang="en-US" sz="800">
                <a:solidFill>
                  <a:schemeClr val="dk1"/>
                </a:solidFill>
              </a:rPr>
              <a:t>2010 </a:t>
            </a:r>
            <a:r>
              <a:rPr lang="en-US" sz="800">
                <a:solidFill>
                  <a:srgbClr val="3333CC"/>
                </a:solidFill>
                <a:latin typeface="Arial"/>
                <a:ea typeface="Arial"/>
                <a:cs typeface="Arial"/>
                <a:sym typeface="Arial"/>
              </a:rPr>
              <a:t>Like · Comment · See Friendship</a:t>
            </a:r>
          </a:p>
        </p:txBody>
      </p:sp>
      <p:sp>
        <p:nvSpPr>
          <p:cNvPr id="186" name="Shape 186"/>
          <p:cNvSpPr txBox="1"/>
          <p:nvPr/>
        </p:nvSpPr>
        <p:spPr>
          <a:xfrm>
            <a:off x="2743200" y="5486400"/>
            <a:ext cx="46481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Shape 187"/>
          <p:cNvSpPr txBox="1"/>
          <p:nvPr/>
        </p:nvSpPr>
        <p:spPr>
          <a:xfrm>
            <a:off x="152400" y="25146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sp>
        <p:nvSpPr>
          <p:cNvPr id="188" name="Shape 188"/>
          <p:cNvSpPr txBox="1"/>
          <p:nvPr/>
        </p:nvSpPr>
        <p:spPr>
          <a:xfrm>
            <a:off x="838200" y="30480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Harry Reid</a:t>
            </a:r>
          </a:p>
        </p:txBody>
      </p:sp>
      <p:pic>
        <p:nvPicPr>
          <p:cNvPr id="189" name="Shape 189" descr="http://upload.wikimedia.org/wikipedia/commons/7/70/Portrait_of_King_James_I_%26_VI.jpg"/>
          <p:cNvPicPr preferRelativeResize="0"/>
          <p:nvPr/>
        </p:nvPicPr>
        <p:blipFill rotWithShape="1">
          <a:blip r:embed="rId4">
            <a:alphaModFix/>
          </a:blip>
          <a:srcRect/>
          <a:stretch/>
        </p:blipFill>
        <p:spPr>
          <a:xfrm>
            <a:off x="177912" y="3750484"/>
            <a:ext cx="572100" cy="572100"/>
          </a:xfrm>
          <a:prstGeom prst="rect">
            <a:avLst/>
          </a:prstGeom>
          <a:noFill/>
          <a:ln>
            <a:noFill/>
          </a:ln>
        </p:spPr>
      </p:pic>
      <p:sp>
        <p:nvSpPr>
          <p:cNvPr id="190" name="Shape 190"/>
          <p:cNvSpPr txBox="1"/>
          <p:nvPr/>
        </p:nvSpPr>
        <p:spPr>
          <a:xfrm>
            <a:off x="914400" y="3886200"/>
            <a:ext cx="838199"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Eric Holder</a:t>
            </a:r>
          </a:p>
        </p:txBody>
      </p:sp>
      <p:pic>
        <p:nvPicPr>
          <p:cNvPr id="191" name="Shape 191" descr="http://www.preservationvirginia.org/rediscovery/image/jsmith.jpg"/>
          <p:cNvPicPr preferRelativeResize="0"/>
          <p:nvPr/>
        </p:nvPicPr>
        <p:blipFill rotWithShape="1">
          <a:blip r:embed="rId5">
            <a:alphaModFix/>
          </a:blip>
          <a:srcRect/>
          <a:stretch/>
        </p:blipFill>
        <p:spPr>
          <a:xfrm>
            <a:off x="1981200" y="3725464"/>
            <a:ext cx="473868" cy="473868"/>
          </a:xfrm>
          <a:prstGeom prst="rect">
            <a:avLst/>
          </a:prstGeom>
          <a:noFill/>
          <a:ln>
            <a:noFill/>
          </a:ln>
        </p:spPr>
      </p:pic>
      <p:sp>
        <p:nvSpPr>
          <p:cNvPr id="192" name="Shape 192"/>
          <p:cNvSpPr/>
          <p:nvPr/>
        </p:nvSpPr>
        <p:spPr>
          <a:xfrm>
            <a:off x="2667000" y="1981200"/>
            <a:ext cx="4495800" cy="381000"/>
          </a:xfrm>
          <a:prstGeom prst="rect">
            <a:avLst/>
          </a:prstGeom>
          <a:noFill/>
          <a:ln>
            <a:noFill/>
          </a:ln>
        </p:spPr>
        <p:txBody>
          <a:bodyPr lIns="91425" tIns="45700" rIns="91425" bIns="45700" anchor="t" anchorCtr="0">
            <a:noAutofit/>
          </a:bodyPr>
          <a:lstStyle/>
          <a:p>
            <a:pPr lvl="0" rtl="0">
              <a:lnSpc>
                <a:spcPct val="90000"/>
              </a:lnSpc>
              <a:spcBef>
                <a:spcPts val="0"/>
              </a:spcBef>
              <a:buClr>
                <a:schemeClr val="dk1"/>
              </a:buClr>
              <a:buSzPct val="25000"/>
              <a:buFont typeface="Arial"/>
              <a:buNone/>
            </a:pPr>
            <a:r>
              <a:rPr lang="en-US" sz="1200">
                <a:solidFill>
                  <a:schemeClr val="dk1"/>
                </a:solidFill>
              </a:rPr>
              <a:t>Barack Obama </a:t>
            </a:r>
            <a:r>
              <a:rPr lang="en-US" sz="900">
                <a:solidFill>
                  <a:schemeClr val="dk1"/>
                </a:solidFill>
              </a:rPr>
              <a:t>After seven long years, combat operations in Iraq are OVER! Formal withdrawal of troops will continue as scheduled. #MissionAccomplishedNow #WhatCouldGoWrong</a:t>
            </a:r>
          </a:p>
          <a:p>
            <a:pPr marL="0" marR="0" lvl="0" indent="0" algn="l" rtl="0">
              <a:lnSpc>
                <a:spcPct val="90000"/>
              </a:lnSpc>
              <a:spcBef>
                <a:spcPts val="160"/>
              </a:spcBef>
              <a:spcAft>
                <a:spcPts val="0"/>
              </a:spcAft>
              <a:buSzPct val="25000"/>
              <a:buNone/>
            </a:pPr>
            <a:r>
              <a:rPr lang="en-US" sz="800">
                <a:solidFill>
                  <a:schemeClr val="dk1"/>
                </a:solidFill>
              </a:rPr>
              <a:t>August</a:t>
            </a:r>
            <a:r>
              <a:rPr lang="en-US" sz="800">
                <a:solidFill>
                  <a:schemeClr val="dk1"/>
                </a:solidFill>
                <a:latin typeface="Arial"/>
                <a:ea typeface="Arial"/>
                <a:cs typeface="Arial"/>
                <a:sym typeface="Arial"/>
              </a:rPr>
              <a:t> </a:t>
            </a:r>
            <a:r>
              <a:rPr lang="en-US" sz="800">
                <a:solidFill>
                  <a:schemeClr val="dk1"/>
                </a:solidFill>
              </a:rPr>
              <a:t>31</a:t>
            </a:r>
            <a:r>
              <a:rPr lang="en-US" sz="800">
                <a:solidFill>
                  <a:schemeClr val="dk1"/>
                </a:solidFill>
                <a:latin typeface="Arial"/>
                <a:ea typeface="Arial"/>
                <a:cs typeface="Arial"/>
                <a:sym typeface="Arial"/>
              </a:rPr>
              <a:t>, </a:t>
            </a:r>
            <a:r>
              <a:rPr lang="en-US" sz="800">
                <a:solidFill>
                  <a:schemeClr val="dk1"/>
                </a:solidFill>
              </a:rPr>
              <a:t>2010</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pic>
        <p:nvPicPr>
          <p:cNvPr id="193" name="Shape 193" descr="http://www.preservationvirginia.org/rediscovery/image/jsmith.jpg"/>
          <p:cNvPicPr preferRelativeResize="0"/>
          <p:nvPr/>
        </p:nvPicPr>
        <p:blipFill rotWithShape="1">
          <a:blip r:embed="rId5">
            <a:alphaModFix/>
          </a:blip>
          <a:srcRect/>
          <a:stretch/>
        </p:blipFill>
        <p:spPr>
          <a:xfrm>
            <a:off x="1981200" y="5554264"/>
            <a:ext cx="473868" cy="473868"/>
          </a:xfrm>
          <a:prstGeom prst="rect">
            <a:avLst/>
          </a:prstGeom>
          <a:noFill/>
          <a:ln>
            <a:noFill/>
          </a:ln>
        </p:spPr>
      </p:pic>
      <p:sp>
        <p:nvSpPr>
          <p:cNvPr id="194" name="Shape 194"/>
          <p:cNvSpPr txBox="1"/>
          <p:nvPr/>
        </p:nvSpPr>
        <p:spPr>
          <a:xfrm>
            <a:off x="914400" y="47244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Rahm Emanuel</a:t>
            </a:r>
          </a:p>
        </p:txBody>
      </p:sp>
      <p:pic>
        <p:nvPicPr>
          <p:cNvPr id="195" name="Shape 195" descr="http://www.preservationvirginia.org/rediscovery/image/jsmith.jpg"/>
          <p:cNvPicPr preferRelativeResize="0"/>
          <p:nvPr/>
        </p:nvPicPr>
        <p:blipFill rotWithShape="1">
          <a:blip r:embed="rId5">
            <a:alphaModFix/>
          </a:blip>
          <a:srcRect/>
          <a:stretch/>
        </p:blipFill>
        <p:spPr>
          <a:xfrm>
            <a:off x="1981200" y="2811065"/>
            <a:ext cx="473868" cy="473868"/>
          </a:xfrm>
          <a:prstGeom prst="rect">
            <a:avLst/>
          </a:prstGeom>
          <a:noFill/>
          <a:ln>
            <a:noFill/>
          </a:ln>
        </p:spPr>
      </p:pic>
      <p:sp>
        <p:nvSpPr>
          <p:cNvPr id="196" name="Shape 196"/>
          <p:cNvSpPr/>
          <p:nvPr/>
        </p:nvSpPr>
        <p:spPr>
          <a:xfrm>
            <a:off x="2667000" y="3733800"/>
            <a:ext cx="4495800" cy="533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a:t>
            </a:r>
            <a:r>
              <a:rPr lang="en-US" sz="1200">
                <a:solidFill>
                  <a:schemeClr val="dk1"/>
                </a:solidFill>
                <a:latin typeface="Arial"/>
                <a:ea typeface="Arial"/>
                <a:cs typeface="Arial"/>
                <a:sym typeface="Arial"/>
              </a:rPr>
              <a:t> </a:t>
            </a:r>
            <a:r>
              <a:rPr lang="en-US" sz="900">
                <a:solidFill>
                  <a:schemeClr val="dk1"/>
                </a:solidFill>
              </a:rPr>
              <a:t> I just signed it, and the Affordable Care Act is now law! #Obamacare #TookLongEnough #LegacySecured #YesWeCan</a:t>
            </a:r>
          </a:p>
          <a:p>
            <a:pPr marL="0" marR="0" lvl="0" indent="0" algn="l" rtl="0">
              <a:lnSpc>
                <a:spcPct val="90000"/>
              </a:lnSpc>
              <a:spcBef>
                <a:spcPts val="160"/>
              </a:spcBef>
              <a:spcAft>
                <a:spcPts val="0"/>
              </a:spcAft>
              <a:buSzPct val="25000"/>
              <a:buNone/>
            </a:pPr>
            <a:r>
              <a:rPr lang="en-US" sz="800">
                <a:solidFill>
                  <a:schemeClr val="dk1"/>
                </a:solidFill>
                <a:latin typeface="Arial"/>
                <a:ea typeface="Arial"/>
                <a:cs typeface="Arial"/>
                <a:sym typeface="Arial"/>
              </a:rPr>
              <a:t>M</a:t>
            </a:r>
            <a:r>
              <a:rPr lang="en-US" sz="800">
                <a:solidFill>
                  <a:schemeClr val="dk1"/>
                </a:solidFill>
              </a:rPr>
              <a:t>arch</a:t>
            </a:r>
            <a:r>
              <a:rPr lang="en-US" sz="800">
                <a:solidFill>
                  <a:schemeClr val="dk1"/>
                </a:solidFill>
                <a:latin typeface="Arial"/>
                <a:ea typeface="Arial"/>
                <a:cs typeface="Arial"/>
                <a:sym typeface="Arial"/>
              </a:rPr>
              <a:t> </a:t>
            </a:r>
            <a:r>
              <a:rPr lang="en-US" sz="800">
                <a:solidFill>
                  <a:schemeClr val="dk1"/>
                </a:solidFill>
              </a:rPr>
              <a:t>23</a:t>
            </a:r>
            <a:r>
              <a:rPr lang="en-US" sz="800">
                <a:solidFill>
                  <a:schemeClr val="dk1"/>
                </a:solidFill>
                <a:latin typeface="Arial"/>
                <a:ea typeface="Arial"/>
                <a:cs typeface="Arial"/>
                <a:sym typeface="Arial"/>
              </a:rPr>
              <a:t>, </a:t>
            </a:r>
            <a:r>
              <a:rPr lang="en-US" sz="800">
                <a:solidFill>
                  <a:schemeClr val="dk1"/>
                </a:solidFill>
              </a:rPr>
              <a:t>2010</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97" name="Shape 197"/>
          <p:cNvSpPr/>
          <p:nvPr/>
        </p:nvSpPr>
        <p:spPr>
          <a:xfrm>
            <a:off x="2590800" y="5638800"/>
            <a:ext cx="4495800"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a:t>
            </a:r>
            <a:r>
              <a:rPr lang="en-US" sz="1200">
                <a:solidFill>
                  <a:schemeClr val="dk1"/>
                </a:solidFill>
                <a:latin typeface="Arial"/>
                <a:ea typeface="Arial"/>
                <a:cs typeface="Arial"/>
                <a:sym typeface="Arial"/>
              </a:rPr>
              <a:t> </a:t>
            </a:r>
            <a:r>
              <a:rPr lang="en-US" sz="900">
                <a:solidFill>
                  <a:schemeClr val="dk1"/>
                </a:solidFill>
              </a:rPr>
              <a:t>#Blessed to say that I have been named a recipient of the Nobel Peace Prize! #PleaseExplainWhy #TimeToPassHealthcareReform</a:t>
            </a:r>
          </a:p>
          <a:p>
            <a:pPr marL="0" marR="0" lvl="0" indent="0" algn="l" rtl="0">
              <a:lnSpc>
                <a:spcPct val="90000"/>
              </a:lnSpc>
              <a:spcBef>
                <a:spcPts val="160"/>
              </a:spcBef>
              <a:spcAft>
                <a:spcPts val="0"/>
              </a:spcAft>
              <a:buSzPct val="25000"/>
              <a:buNone/>
            </a:pPr>
            <a:r>
              <a:rPr lang="en-US" sz="800">
                <a:solidFill>
                  <a:schemeClr val="dk1"/>
                </a:solidFill>
              </a:rPr>
              <a:t>October</a:t>
            </a:r>
            <a:r>
              <a:rPr lang="en-US" sz="800">
                <a:solidFill>
                  <a:schemeClr val="dk1"/>
                </a:solidFill>
                <a:latin typeface="Arial"/>
                <a:ea typeface="Arial"/>
                <a:cs typeface="Arial"/>
                <a:sym typeface="Arial"/>
              </a:rPr>
              <a:t> </a:t>
            </a:r>
            <a:r>
              <a:rPr lang="en-US" sz="800">
                <a:solidFill>
                  <a:schemeClr val="dk1"/>
                </a:solidFill>
              </a:rPr>
              <a:t>9</a:t>
            </a:r>
            <a:r>
              <a:rPr lang="en-US" sz="800">
                <a:solidFill>
                  <a:schemeClr val="dk1"/>
                </a:solidFill>
                <a:latin typeface="Arial"/>
                <a:ea typeface="Arial"/>
                <a:cs typeface="Arial"/>
                <a:sym typeface="Arial"/>
              </a:rPr>
              <a:t>, </a:t>
            </a:r>
            <a:r>
              <a:rPr lang="en-US" sz="800">
                <a:solidFill>
                  <a:schemeClr val="dk1"/>
                </a:solidFill>
              </a:rPr>
              <a:t>2009 </a:t>
            </a:r>
            <a:r>
              <a:rPr lang="en-US" sz="800">
                <a:solidFill>
                  <a:srgbClr val="3333CC"/>
                </a:solidFill>
                <a:latin typeface="Arial"/>
                <a:ea typeface="Arial"/>
                <a:cs typeface="Arial"/>
                <a:sym typeface="Arial"/>
              </a:rPr>
              <a:t>Like · Comment · See Friendship</a:t>
            </a:r>
          </a:p>
        </p:txBody>
      </p:sp>
      <p:pic>
        <p:nvPicPr>
          <p:cNvPr id="198" name="Shape 198" descr="http://www.worsham.larrywasham.com/images/pocahontas2.JPG"/>
          <p:cNvPicPr preferRelativeResize="0"/>
          <p:nvPr/>
        </p:nvPicPr>
        <p:blipFill rotWithShape="1">
          <a:blip r:embed="rId6">
            <a:alphaModFix/>
          </a:blip>
          <a:srcRect/>
          <a:stretch/>
        </p:blipFill>
        <p:spPr>
          <a:xfrm>
            <a:off x="2819400" y="4320139"/>
            <a:ext cx="357081" cy="357081"/>
          </a:xfrm>
          <a:prstGeom prst="rect">
            <a:avLst/>
          </a:prstGeom>
          <a:noFill/>
          <a:ln>
            <a:noFill/>
          </a:ln>
        </p:spPr>
      </p:pic>
      <p:pic>
        <p:nvPicPr>
          <p:cNvPr id="199" name="Shape 199" descr="http://www.powhatan.org/chief.jpg"/>
          <p:cNvPicPr preferRelativeResize="0"/>
          <p:nvPr/>
        </p:nvPicPr>
        <p:blipFill rotWithShape="1">
          <a:blip r:embed="rId7">
            <a:alphaModFix/>
          </a:blip>
          <a:srcRect/>
          <a:stretch/>
        </p:blipFill>
        <p:spPr>
          <a:xfrm>
            <a:off x="2819400" y="4960521"/>
            <a:ext cx="330994" cy="330994"/>
          </a:xfrm>
          <a:prstGeom prst="rect">
            <a:avLst/>
          </a:prstGeom>
          <a:noFill/>
          <a:ln>
            <a:noFill/>
          </a:ln>
        </p:spPr>
      </p:pic>
      <p:sp>
        <p:nvSpPr>
          <p:cNvPr id="200" name="Shape 200"/>
          <p:cNvSpPr txBox="1"/>
          <p:nvPr/>
        </p:nvSpPr>
        <p:spPr>
          <a:xfrm>
            <a:off x="3276600" y="4329412"/>
            <a:ext cx="3505200" cy="338700"/>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John Boehner</a:t>
            </a:r>
            <a:r>
              <a:rPr lang="en-US"/>
              <a:t> </a:t>
            </a:r>
            <a:r>
              <a:rPr lang="en-US" sz="800">
                <a:solidFill>
                  <a:schemeClr val="dk1"/>
                </a:solidFill>
              </a:rPr>
              <a:t>This fight isn’t over, Mr. President. #Repeal #Partisan #IWillBeSpeaker</a:t>
            </a:r>
          </a:p>
        </p:txBody>
      </p:sp>
      <p:sp>
        <p:nvSpPr>
          <p:cNvPr id="201" name="Shape 201"/>
          <p:cNvSpPr txBox="1"/>
          <p:nvPr/>
        </p:nvSpPr>
        <p:spPr>
          <a:xfrm>
            <a:off x="3276600" y="48768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Barack Obama</a:t>
            </a:r>
            <a:r>
              <a:rPr lang="en-US" sz="800">
                <a:solidFill>
                  <a:schemeClr val="accent2"/>
                </a:solidFill>
                <a:latin typeface="Arial"/>
                <a:ea typeface="Arial"/>
                <a:cs typeface="Arial"/>
                <a:sym typeface="Arial"/>
              </a:rPr>
              <a:t> </a:t>
            </a:r>
            <a:r>
              <a:rPr lang="en-US" sz="800">
                <a:solidFill>
                  <a:schemeClr val="dk1"/>
                </a:solidFill>
              </a:rPr>
              <a:t>John, we’ve talked about this. Elections have consequences. #MicDrop #DealWithIt #IAmThePresident</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02" name="Shape 202" descr="Obama standing with his arms folded and smiling"/>
          <p:cNvPicPr preferRelativeResize="0"/>
          <p:nvPr/>
        </p:nvPicPr>
        <p:blipFill>
          <a:blip r:embed="rId8">
            <a:alphaModFix/>
          </a:blip>
          <a:stretch>
            <a:fillRect/>
          </a:stretch>
        </p:blipFill>
        <p:spPr>
          <a:xfrm>
            <a:off x="398775" y="679448"/>
            <a:ext cx="1107439" cy="1384299"/>
          </a:xfrm>
          <a:prstGeom prst="rect">
            <a:avLst/>
          </a:prstGeom>
          <a:noFill/>
          <a:ln>
            <a:noFill/>
          </a:ln>
        </p:spPr>
      </p:pic>
      <p:pic>
        <p:nvPicPr>
          <p:cNvPr id="203" name="Shape 203" descr="Obama standing with his arms folded and smiling"/>
          <p:cNvPicPr preferRelativeResize="0"/>
          <p:nvPr/>
        </p:nvPicPr>
        <p:blipFill>
          <a:blip r:embed="rId8">
            <a:alphaModFix/>
          </a:blip>
          <a:stretch>
            <a:fillRect/>
          </a:stretch>
        </p:blipFill>
        <p:spPr>
          <a:xfrm>
            <a:off x="1999950" y="3725474"/>
            <a:ext cx="572100" cy="715118"/>
          </a:xfrm>
          <a:prstGeom prst="rect">
            <a:avLst/>
          </a:prstGeom>
          <a:noFill/>
          <a:ln>
            <a:noFill/>
          </a:ln>
        </p:spPr>
      </p:pic>
      <p:pic>
        <p:nvPicPr>
          <p:cNvPr id="204" name="Shape 204" descr="Image result for john boehner portrait"/>
          <p:cNvPicPr preferRelativeResize="0"/>
          <p:nvPr/>
        </p:nvPicPr>
        <p:blipFill>
          <a:blip r:embed="rId9">
            <a:alphaModFix/>
          </a:blip>
          <a:stretch>
            <a:fillRect/>
          </a:stretch>
        </p:blipFill>
        <p:spPr>
          <a:xfrm>
            <a:off x="2819400" y="4320150"/>
            <a:ext cx="357075" cy="446344"/>
          </a:xfrm>
          <a:prstGeom prst="rect">
            <a:avLst/>
          </a:prstGeom>
          <a:noFill/>
          <a:ln>
            <a:noFill/>
          </a:ln>
        </p:spPr>
      </p:pic>
      <p:pic>
        <p:nvPicPr>
          <p:cNvPr id="205" name="Shape 205" descr="Obama standing with his arms folded and smiling"/>
          <p:cNvPicPr preferRelativeResize="0"/>
          <p:nvPr/>
        </p:nvPicPr>
        <p:blipFill>
          <a:blip r:embed="rId8">
            <a:alphaModFix/>
          </a:blip>
          <a:stretch>
            <a:fillRect/>
          </a:stretch>
        </p:blipFill>
        <p:spPr>
          <a:xfrm>
            <a:off x="2819400" y="4960524"/>
            <a:ext cx="426720" cy="533400"/>
          </a:xfrm>
          <a:prstGeom prst="rect">
            <a:avLst/>
          </a:prstGeom>
          <a:noFill/>
          <a:ln>
            <a:noFill/>
          </a:ln>
        </p:spPr>
      </p:pic>
      <p:pic>
        <p:nvPicPr>
          <p:cNvPr id="206" name="Shape 206" descr="Obama standing with his arms folded and smiling"/>
          <p:cNvPicPr preferRelativeResize="0"/>
          <p:nvPr/>
        </p:nvPicPr>
        <p:blipFill>
          <a:blip r:embed="rId8">
            <a:alphaModFix/>
          </a:blip>
          <a:stretch>
            <a:fillRect/>
          </a:stretch>
        </p:blipFill>
        <p:spPr>
          <a:xfrm>
            <a:off x="1972812" y="5554274"/>
            <a:ext cx="490650" cy="613307"/>
          </a:xfrm>
          <a:prstGeom prst="rect">
            <a:avLst/>
          </a:prstGeom>
          <a:noFill/>
          <a:ln>
            <a:noFill/>
          </a:ln>
        </p:spPr>
      </p:pic>
      <p:pic>
        <p:nvPicPr>
          <p:cNvPr id="207" name="Shape 207" descr="Obama standing with his arms folded and smiling"/>
          <p:cNvPicPr preferRelativeResize="0"/>
          <p:nvPr/>
        </p:nvPicPr>
        <p:blipFill>
          <a:blip r:embed="rId8">
            <a:alphaModFix/>
          </a:blip>
          <a:stretch>
            <a:fillRect/>
          </a:stretch>
        </p:blipFill>
        <p:spPr>
          <a:xfrm>
            <a:off x="1999950" y="1904999"/>
            <a:ext cx="572100" cy="715139"/>
          </a:xfrm>
          <a:prstGeom prst="rect">
            <a:avLst/>
          </a:prstGeom>
          <a:noFill/>
          <a:ln>
            <a:noFill/>
          </a:ln>
        </p:spPr>
      </p:pic>
      <p:pic>
        <p:nvPicPr>
          <p:cNvPr id="208" name="Shape 208" descr="Elena Kagan Official SCOTUS Portrait (2013).jpg"/>
          <p:cNvPicPr preferRelativeResize="0"/>
          <p:nvPr/>
        </p:nvPicPr>
        <p:blipFill>
          <a:blip r:embed="rId10">
            <a:alphaModFix/>
          </a:blip>
          <a:stretch>
            <a:fillRect/>
          </a:stretch>
        </p:blipFill>
        <p:spPr>
          <a:xfrm>
            <a:off x="1972825" y="2804824"/>
            <a:ext cx="490650" cy="735975"/>
          </a:xfrm>
          <a:prstGeom prst="rect">
            <a:avLst/>
          </a:prstGeom>
          <a:noFill/>
          <a:ln>
            <a:noFill/>
          </a:ln>
        </p:spPr>
      </p:pic>
      <p:pic>
        <p:nvPicPr>
          <p:cNvPr id="209" name="Shape 209" descr="Image result for harry reid"/>
          <p:cNvPicPr preferRelativeResize="0"/>
          <p:nvPr/>
        </p:nvPicPr>
        <p:blipFill>
          <a:blip r:embed="rId11">
            <a:alphaModFix/>
          </a:blip>
          <a:stretch>
            <a:fillRect/>
          </a:stretch>
        </p:blipFill>
        <p:spPr>
          <a:xfrm>
            <a:off x="201075" y="2856100"/>
            <a:ext cx="572099" cy="725000"/>
          </a:xfrm>
          <a:prstGeom prst="rect">
            <a:avLst/>
          </a:prstGeom>
          <a:noFill/>
          <a:ln>
            <a:noFill/>
          </a:ln>
        </p:spPr>
      </p:pic>
      <p:pic>
        <p:nvPicPr>
          <p:cNvPr id="210" name="Shape 210" descr="Image result for eric holder"/>
          <p:cNvPicPr preferRelativeResize="0"/>
          <p:nvPr/>
        </p:nvPicPr>
        <p:blipFill>
          <a:blip r:embed="rId12">
            <a:alphaModFix/>
          </a:blip>
          <a:stretch>
            <a:fillRect/>
          </a:stretch>
        </p:blipFill>
        <p:spPr>
          <a:xfrm>
            <a:off x="177925" y="3725475"/>
            <a:ext cx="572100" cy="715125"/>
          </a:xfrm>
          <a:prstGeom prst="rect">
            <a:avLst/>
          </a:prstGeom>
          <a:noFill/>
          <a:ln>
            <a:noFill/>
          </a:ln>
        </p:spPr>
      </p:pic>
      <p:pic>
        <p:nvPicPr>
          <p:cNvPr id="211" name="Shape 211" descr="Image result for rahm emanuel"/>
          <p:cNvPicPr preferRelativeResize="0"/>
          <p:nvPr/>
        </p:nvPicPr>
        <p:blipFill>
          <a:blip r:embed="rId13">
            <a:alphaModFix/>
          </a:blip>
          <a:stretch>
            <a:fillRect/>
          </a:stretch>
        </p:blipFill>
        <p:spPr>
          <a:xfrm>
            <a:off x="241784" y="4584975"/>
            <a:ext cx="490650" cy="7359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Shape 218"/>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219" name="Shape 219"/>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220" name="Shape 220"/>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221" name="Shape 221">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222" name="Shape 222"/>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3" name="Shape 223"/>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4" name="Shape 224"/>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225" name="Shape 225"/>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226" name="Shape 226"/>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227" name="Shape 227"/>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8" name="Shape 228"/>
          <p:cNvSpPr txBox="1"/>
          <p:nvPr/>
        </p:nvSpPr>
        <p:spPr>
          <a:xfrm>
            <a:off x="2743200" y="5486400"/>
            <a:ext cx="46481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29" name="Shape 229" descr="http://www.preservationvirginia.org/rediscovery/image/jsmith.jpg"/>
          <p:cNvPicPr preferRelativeResize="0"/>
          <p:nvPr/>
        </p:nvPicPr>
        <p:blipFill rotWithShape="1">
          <a:blip r:embed="rId4">
            <a:alphaModFix/>
          </a:blip>
          <a:srcRect/>
          <a:stretch/>
        </p:blipFill>
        <p:spPr>
          <a:xfrm>
            <a:off x="2133600" y="4182664"/>
            <a:ext cx="473868" cy="473868"/>
          </a:xfrm>
          <a:prstGeom prst="rect">
            <a:avLst/>
          </a:prstGeom>
          <a:noFill/>
          <a:ln>
            <a:noFill/>
          </a:ln>
        </p:spPr>
      </p:pic>
      <p:sp>
        <p:nvSpPr>
          <p:cNvPr id="230" name="Shape 230"/>
          <p:cNvSpPr/>
          <p:nvPr/>
        </p:nvSpPr>
        <p:spPr>
          <a:xfrm>
            <a:off x="2590800" y="3200400"/>
            <a:ext cx="4495800" cy="685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John McCain</a:t>
            </a:r>
            <a:r>
              <a:rPr lang="en-US" sz="900">
                <a:solidFill>
                  <a:schemeClr val="dk1"/>
                </a:solidFill>
                <a:latin typeface="Arial"/>
                <a:ea typeface="Arial"/>
                <a:cs typeface="Arial"/>
                <a:sym typeface="Arial"/>
              </a:rPr>
              <a:t> </a:t>
            </a:r>
            <a:r>
              <a:rPr lang="en-US" sz="900">
                <a:solidFill>
                  <a:schemeClr val="dk1"/>
                </a:solidFill>
              </a:rPr>
              <a:t>We did our best, but it wasn’t enough. Congratulations, Mr. President. #44 #POTUS #YesYouDid #GameChange #IBlamePalin</a:t>
            </a:r>
          </a:p>
          <a:p>
            <a:pPr marL="0" marR="0" lvl="0" indent="0" algn="l" rtl="0">
              <a:lnSpc>
                <a:spcPct val="90000"/>
              </a:lnSpc>
              <a:spcBef>
                <a:spcPts val="160"/>
              </a:spcBef>
              <a:spcAft>
                <a:spcPts val="0"/>
              </a:spcAft>
              <a:buSzPct val="25000"/>
              <a:buNone/>
            </a:pPr>
            <a:r>
              <a:rPr lang="en-US" sz="800">
                <a:solidFill>
                  <a:schemeClr val="dk1"/>
                </a:solidFill>
              </a:rPr>
              <a:t>November</a:t>
            </a:r>
            <a:r>
              <a:rPr lang="en-US" sz="800">
                <a:solidFill>
                  <a:schemeClr val="dk1"/>
                </a:solidFill>
                <a:latin typeface="Arial"/>
                <a:ea typeface="Arial"/>
                <a:cs typeface="Arial"/>
                <a:sym typeface="Arial"/>
              </a:rPr>
              <a:t>,</a:t>
            </a:r>
            <a:r>
              <a:rPr lang="en-US" sz="800">
                <a:solidFill>
                  <a:schemeClr val="dk1"/>
                </a:solidFill>
              </a:rPr>
              <a:t> 4</a:t>
            </a:r>
            <a:r>
              <a:rPr lang="en-US" sz="800">
                <a:solidFill>
                  <a:schemeClr val="dk1"/>
                </a:solidFill>
                <a:latin typeface="Arial"/>
                <a:ea typeface="Arial"/>
                <a:cs typeface="Arial"/>
                <a:sym typeface="Arial"/>
              </a:rPr>
              <a:t>, </a:t>
            </a:r>
            <a:r>
              <a:rPr lang="en-US" sz="800">
                <a:solidFill>
                  <a:schemeClr val="dk1"/>
                </a:solidFill>
              </a:rPr>
              <a:t>2008 </a:t>
            </a:r>
            <a:r>
              <a:rPr lang="en-US" sz="800">
                <a:solidFill>
                  <a:srgbClr val="3333CC"/>
                </a:solidFill>
                <a:latin typeface="Arial"/>
                <a:ea typeface="Arial"/>
                <a:cs typeface="Arial"/>
                <a:sym typeface="Arial"/>
              </a:rPr>
              <a:t>Like · Comment · See Friendship</a:t>
            </a:r>
          </a:p>
        </p:txBody>
      </p:sp>
      <p:pic>
        <p:nvPicPr>
          <p:cNvPr id="231" name="Shape 231" descr="http://www.preservationvirginia.org/rediscovery/image/jsmith.jpg"/>
          <p:cNvPicPr preferRelativeResize="0"/>
          <p:nvPr/>
        </p:nvPicPr>
        <p:blipFill rotWithShape="1">
          <a:blip r:embed="rId4">
            <a:alphaModFix/>
          </a:blip>
          <a:srcRect/>
          <a:stretch/>
        </p:blipFill>
        <p:spPr>
          <a:xfrm>
            <a:off x="2133600" y="1668065"/>
            <a:ext cx="473868" cy="473868"/>
          </a:xfrm>
          <a:prstGeom prst="rect">
            <a:avLst/>
          </a:prstGeom>
          <a:noFill/>
          <a:ln>
            <a:noFill/>
          </a:ln>
        </p:spPr>
      </p:pic>
      <p:sp>
        <p:nvSpPr>
          <p:cNvPr id="232" name="Shape 232"/>
          <p:cNvSpPr/>
          <p:nvPr/>
        </p:nvSpPr>
        <p:spPr>
          <a:xfrm>
            <a:off x="2667000" y="1600200"/>
            <a:ext cx="4495800" cy="533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John Roberts</a:t>
            </a:r>
            <a:r>
              <a:rPr lang="en-US" sz="900">
                <a:solidFill>
                  <a:schemeClr val="dk1"/>
                </a:solidFill>
                <a:latin typeface="Arial"/>
                <a:ea typeface="Arial"/>
                <a:cs typeface="Arial"/>
                <a:sym typeface="Arial"/>
              </a:rPr>
              <a:t> </a:t>
            </a:r>
            <a:r>
              <a:rPr lang="en-US" sz="900">
                <a:solidFill>
                  <a:schemeClr val="dk1"/>
                </a:solidFill>
              </a:rPr>
              <a:t>Sorry about the oath mixup! I’ll be over to the White House tomorrow to do it again, just to be safe! </a:t>
            </a:r>
          </a:p>
          <a:p>
            <a:pPr marL="0" marR="0" lvl="0" indent="0" algn="l" rtl="0">
              <a:lnSpc>
                <a:spcPct val="90000"/>
              </a:lnSpc>
              <a:spcBef>
                <a:spcPts val="160"/>
              </a:spcBef>
              <a:spcAft>
                <a:spcPts val="0"/>
              </a:spcAft>
              <a:buSzPct val="25000"/>
              <a:buNone/>
            </a:pPr>
            <a:r>
              <a:rPr lang="en-US" sz="800">
                <a:solidFill>
                  <a:schemeClr val="dk1"/>
                </a:solidFill>
              </a:rPr>
              <a:t>January</a:t>
            </a:r>
            <a:r>
              <a:rPr lang="en-US" sz="800">
                <a:solidFill>
                  <a:schemeClr val="dk1"/>
                </a:solidFill>
                <a:latin typeface="Arial"/>
                <a:ea typeface="Arial"/>
                <a:cs typeface="Arial"/>
                <a:sym typeface="Arial"/>
              </a:rPr>
              <a:t> </a:t>
            </a:r>
            <a:r>
              <a:rPr lang="en-US" sz="800">
                <a:solidFill>
                  <a:schemeClr val="dk1"/>
                </a:solidFill>
              </a:rPr>
              <a:t>20</a:t>
            </a:r>
            <a:r>
              <a:rPr lang="en-US" sz="800">
                <a:solidFill>
                  <a:schemeClr val="dk1"/>
                </a:solidFill>
                <a:latin typeface="Arial"/>
                <a:ea typeface="Arial"/>
                <a:cs typeface="Arial"/>
                <a:sym typeface="Arial"/>
              </a:rPr>
              <a:t>, </a:t>
            </a:r>
            <a:r>
              <a:rPr lang="en-US" sz="800">
                <a:solidFill>
                  <a:schemeClr val="dk1"/>
                </a:solidFill>
              </a:rPr>
              <a:t>2009</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pic>
        <p:nvPicPr>
          <p:cNvPr id="233" name="Shape 233" descr="http://edu.glogster.com/media/8/40/63/24/40632413.jpg"/>
          <p:cNvPicPr preferRelativeResize="0"/>
          <p:nvPr/>
        </p:nvPicPr>
        <p:blipFill rotWithShape="1">
          <a:blip r:embed="rId5">
            <a:alphaModFix/>
          </a:blip>
          <a:srcRect/>
          <a:stretch/>
        </p:blipFill>
        <p:spPr>
          <a:xfrm>
            <a:off x="2133600" y="3183673"/>
            <a:ext cx="490653" cy="490653"/>
          </a:xfrm>
          <a:prstGeom prst="rect">
            <a:avLst/>
          </a:prstGeom>
          <a:noFill/>
          <a:ln>
            <a:noFill/>
          </a:ln>
        </p:spPr>
      </p:pic>
      <p:pic>
        <p:nvPicPr>
          <p:cNvPr id="234" name="Shape 234" descr="http://upload.wikimedia.org/wikipedia/commons/7/70/Portrait_of_King_James_I_%26_VI.jpg"/>
          <p:cNvPicPr preferRelativeResize="0"/>
          <p:nvPr/>
        </p:nvPicPr>
        <p:blipFill rotWithShape="1">
          <a:blip r:embed="rId6">
            <a:alphaModFix/>
          </a:blip>
          <a:srcRect/>
          <a:stretch/>
        </p:blipFill>
        <p:spPr>
          <a:xfrm>
            <a:off x="2819400" y="2420381"/>
            <a:ext cx="344360" cy="344360"/>
          </a:xfrm>
          <a:prstGeom prst="rect">
            <a:avLst/>
          </a:prstGeom>
          <a:noFill/>
          <a:ln>
            <a:noFill/>
          </a:ln>
        </p:spPr>
      </p:pic>
      <p:sp>
        <p:nvSpPr>
          <p:cNvPr id="235" name="Shape 235"/>
          <p:cNvSpPr txBox="1"/>
          <p:nvPr/>
        </p:nvSpPr>
        <p:spPr>
          <a:xfrm>
            <a:off x="3352800" y="2362200"/>
            <a:ext cx="36576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Donald Trump </a:t>
            </a:r>
            <a:r>
              <a:rPr lang="en-US" sz="800"/>
              <a:t>Small inaugural crowd and Barack Obama and Chief Justice John Roberts can’t even get the Oath of Office right. Sad!</a:t>
            </a:r>
            <a:r>
              <a:rPr lang="en-US" sz="800">
                <a:latin typeface="Arial"/>
                <a:ea typeface="Arial"/>
                <a:cs typeface="Arial"/>
                <a:sym typeface="Arial"/>
              </a:rPr>
              <a:t> </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36" name="Shape 236" descr="http://upload.wikimedia.org/wikipedia/commons/thumb/4/49/George_Percy.jpg/220px-George_Percy.jpg">
            <a:hlinkClick r:id="rId7"/>
          </p:cNvPr>
          <p:cNvPicPr preferRelativeResize="0"/>
          <p:nvPr/>
        </p:nvPicPr>
        <p:blipFill rotWithShape="1">
          <a:blip r:embed="rId8">
            <a:alphaModFix/>
          </a:blip>
          <a:srcRect/>
          <a:stretch/>
        </p:blipFill>
        <p:spPr>
          <a:xfrm>
            <a:off x="2895600" y="5077780"/>
            <a:ext cx="436238" cy="436238"/>
          </a:xfrm>
          <a:prstGeom prst="rect">
            <a:avLst/>
          </a:prstGeom>
          <a:noFill/>
          <a:ln>
            <a:noFill/>
          </a:ln>
        </p:spPr>
      </p:pic>
      <p:sp>
        <p:nvSpPr>
          <p:cNvPr id="237" name="Shape 237"/>
          <p:cNvSpPr txBox="1"/>
          <p:nvPr/>
        </p:nvSpPr>
        <p:spPr>
          <a:xfrm>
            <a:off x="152400" y="23622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sp>
        <p:nvSpPr>
          <p:cNvPr id="238" name="Shape 238"/>
          <p:cNvSpPr/>
          <p:nvPr/>
        </p:nvSpPr>
        <p:spPr>
          <a:xfrm>
            <a:off x="2743200" y="4114800"/>
            <a:ext cx="4495800" cy="685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 </a:t>
            </a:r>
            <a:r>
              <a:rPr lang="en-US" sz="900">
                <a:solidFill>
                  <a:schemeClr val="dk1"/>
                </a:solidFill>
              </a:rPr>
              <a:t>State Senator 1997-2004. United States Senator 2004-now. President 2008? Yes we can? #Democrats #HereWeGo #StraightOuttaSpringfield</a:t>
            </a:r>
          </a:p>
          <a:p>
            <a:pPr marL="0" marR="0" lvl="0" indent="0" algn="l" rtl="0">
              <a:lnSpc>
                <a:spcPct val="90000"/>
              </a:lnSpc>
              <a:spcBef>
                <a:spcPts val="160"/>
              </a:spcBef>
              <a:spcAft>
                <a:spcPts val="0"/>
              </a:spcAft>
              <a:buSzPct val="25000"/>
              <a:buNone/>
            </a:pPr>
            <a:r>
              <a:rPr lang="en-US" sz="800">
                <a:solidFill>
                  <a:schemeClr val="dk1"/>
                </a:solidFill>
              </a:rPr>
              <a:t>February</a:t>
            </a:r>
            <a:r>
              <a:rPr lang="en-US" sz="800">
                <a:solidFill>
                  <a:schemeClr val="dk1"/>
                </a:solidFill>
                <a:latin typeface="Arial"/>
                <a:ea typeface="Arial"/>
                <a:cs typeface="Arial"/>
                <a:sym typeface="Arial"/>
              </a:rPr>
              <a:t>,</a:t>
            </a:r>
            <a:r>
              <a:rPr lang="en-US" sz="800">
                <a:solidFill>
                  <a:schemeClr val="dk1"/>
                </a:solidFill>
              </a:rPr>
              <a:t> 11</a:t>
            </a:r>
            <a:r>
              <a:rPr lang="en-US" sz="800">
                <a:solidFill>
                  <a:schemeClr val="dk1"/>
                </a:solidFill>
                <a:latin typeface="Arial"/>
                <a:ea typeface="Arial"/>
                <a:cs typeface="Arial"/>
                <a:sym typeface="Arial"/>
              </a:rPr>
              <a:t>, </a:t>
            </a:r>
            <a:r>
              <a:rPr lang="en-US" sz="800">
                <a:solidFill>
                  <a:schemeClr val="dk1"/>
                </a:solidFill>
              </a:rPr>
              <a:t>2007 </a:t>
            </a:r>
            <a:r>
              <a:rPr lang="en-US" sz="800">
                <a:solidFill>
                  <a:srgbClr val="3333CC"/>
                </a:solidFill>
                <a:latin typeface="Arial"/>
                <a:ea typeface="Arial"/>
                <a:cs typeface="Arial"/>
                <a:sym typeface="Arial"/>
              </a:rPr>
              <a:t>Like · Comment · See Friendship</a:t>
            </a:r>
          </a:p>
        </p:txBody>
      </p:sp>
      <p:sp>
        <p:nvSpPr>
          <p:cNvPr id="239" name="Shape 239"/>
          <p:cNvSpPr txBox="1"/>
          <p:nvPr/>
        </p:nvSpPr>
        <p:spPr>
          <a:xfrm>
            <a:off x="3429000" y="5029200"/>
            <a:ext cx="36576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Hillary Clinton</a:t>
            </a:r>
            <a:r>
              <a:rPr lang="en-US" sz="800">
                <a:solidFill>
                  <a:schemeClr val="accent2"/>
                </a:solidFill>
                <a:latin typeface="Arial"/>
                <a:ea typeface="Arial"/>
                <a:cs typeface="Arial"/>
                <a:sym typeface="Arial"/>
              </a:rPr>
              <a:t> </a:t>
            </a:r>
            <a:r>
              <a:rPr lang="en-US" sz="700">
                <a:solidFill>
                  <a:schemeClr val="dk1"/>
                </a:solidFill>
              </a:rPr>
              <a:t>Cute idea, Barack, I’m glad you have the “Audacity of Hope,” but that’s about all this run for POTUS is going to be. Maybe I’ll let you serve in my cabinet? #MyTurn</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40" name="Shape 240" descr="Obama standing with his arms folded and smiling"/>
          <p:cNvPicPr preferRelativeResize="0"/>
          <p:nvPr/>
        </p:nvPicPr>
        <p:blipFill>
          <a:blip r:embed="rId9">
            <a:alphaModFix/>
          </a:blip>
          <a:stretch>
            <a:fillRect/>
          </a:stretch>
        </p:blipFill>
        <p:spPr>
          <a:xfrm>
            <a:off x="398775" y="679448"/>
            <a:ext cx="1107439" cy="1384299"/>
          </a:xfrm>
          <a:prstGeom prst="rect">
            <a:avLst/>
          </a:prstGeom>
          <a:noFill/>
          <a:ln>
            <a:noFill/>
          </a:ln>
        </p:spPr>
      </p:pic>
      <p:pic>
        <p:nvPicPr>
          <p:cNvPr id="241" name="Shape 241" descr="Obama standing with his arms folded and smiling"/>
          <p:cNvPicPr preferRelativeResize="0"/>
          <p:nvPr/>
        </p:nvPicPr>
        <p:blipFill>
          <a:blip r:embed="rId9">
            <a:alphaModFix/>
          </a:blip>
          <a:stretch>
            <a:fillRect/>
          </a:stretch>
        </p:blipFill>
        <p:spPr>
          <a:xfrm>
            <a:off x="2133600" y="4151049"/>
            <a:ext cx="490650" cy="613307"/>
          </a:xfrm>
          <a:prstGeom prst="rect">
            <a:avLst/>
          </a:prstGeom>
          <a:noFill/>
          <a:ln>
            <a:noFill/>
          </a:ln>
        </p:spPr>
      </p:pic>
      <p:pic>
        <p:nvPicPr>
          <p:cNvPr id="242" name="Shape 242" descr="Image result for hillary clinton portrait secretary of state"/>
          <p:cNvPicPr preferRelativeResize="0"/>
          <p:nvPr/>
        </p:nvPicPr>
        <p:blipFill>
          <a:blip r:embed="rId10">
            <a:alphaModFix/>
          </a:blip>
          <a:stretch>
            <a:fillRect/>
          </a:stretch>
        </p:blipFill>
        <p:spPr>
          <a:xfrm>
            <a:off x="2895600" y="5077775"/>
            <a:ext cx="490649" cy="612918"/>
          </a:xfrm>
          <a:prstGeom prst="rect">
            <a:avLst/>
          </a:prstGeom>
          <a:noFill/>
          <a:ln>
            <a:noFill/>
          </a:ln>
        </p:spPr>
      </p:pic>
      <p:pic>
        <p:nvPicPr>
          <p:cNvPr id="243" name="Shape 243" descr="Image result for john mccain"/>
          <p:cNvPicPr preferRelativeResize="0"/>
          <p:nvPr/>
        </p:nvPicPr>
        <p:blipFill>
          <a:blip r:embed="rId11">
            <a:alphaModFix/>
          </a:blip>
          <a:stretch>
            <a:fillRect/>
          </a:stretch>
        </p:blipFill>
        <p:spPr>
          <a:xfrm>
            <a:off x="2125212" y="3183675"/>
            <a:ext cx="490650" cy="622229"/>
          </a:xfrm>
          <a:prstGeom prst="rect">
            <a:avLst/>
          </a:prstGeom>
          <a:noFill/>
          <a:ln>
            <a:noFill/>
          </a:ln>
        </p:spPr>
      </p:pic>
      <p:pic>
        <p:nvPicPr>
          <p:cNvPr id="244" name="Shape 244" descr="Official roberts CJ.jpg"/>
          <p:cNvPicPr preferRelativeResize="0"/>
          <p:nvPr/>
        </p:nvPicPr>
        <p:blipFill>
          <a:blip r:embed="rId12">
            <a:alphaModFix/>
          </a:blip>
          <a:stretch>
            <a:fillRect/>
          </a:stretch>
        </p:blipFill>
        <p:spPr>
          <a:xfrm>
            <a:off x="2125225" y="1668078"/>
            <a:ext cx="490650" cy="613312"/>
          </a:xfrm>
          <a:prstGeom prst="rect">
            <a:avLst/>
          </a:prstGeom>
          <a:noFill/>
          <a:ln>
            <a:noFill/>
          </a:ln>
        </p:spPr>
      </p:pic>
      <p:pic>
        <p:nvPicPr>
          <p:cNvPr id="245" name="Shape 245" descr="Image result for donald trump twitter picture"/>
          <p:cNvPicPr preferRelativeResize="0"/>
          <p:nvPr/>
        </p:nvPicPr>
        <p:blipFill>
          <a:blip r:embed="rId13">
            <a:alphaModFix/>
          </a:blip>
          <a:stretch>
            <a:fillRect/>
          </a:stretch>
        </p:blipFill>
        <p:spPr>
          <a:xfrm>
            <a:off x="2819400" y="2400303"/>
            <a:ext cx="381000"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Shape 252"/>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253" name="Shape 253"/>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254" name="Shape 254"/>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255" name="Shape 255"/>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6" name="Shape 256"/>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7" name="Shape 257"/>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258" name="Shape 258"/>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259" name="Shape 259"/>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260" name="Shape 260">
            <a:hlinkClick r:id="rId3"/>
          </p:cNvPr>
          <p:cNvSpPr txBox="1"/>
          <p:nvPr/>
        </p:nvSpPr>
        <p:spPr>
          <a:xfrm>
            <a:off x="838200" y="1143000"/>
            <a:ext cx="838199"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Wall</a:t>
            </a:r>
          </a:p>
        </p:txBody>
      </p:sp>
      <p:sp>
        <p:nvSpPr>
          <p:cNvPr id="261" name="Shape 261">
            <a:hlinkClick r:id="rId4"/>
          </p:cNvPr>
          <p:cNvSpPr txBox="1"/>
          <p:nvPr/>
        </p:nvSpPr>
        <p:spPr>
          <a:xfrm>
            <a:off x="16764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Info</a:t>
            </a:r>
          </a:p>
        </p:txBody>
      </p:sp>
      <p:sp>
        <p:nvSpPr>
          <p:cNvPr id="262" name="Shape 262"/>
          <p:cNvSpPr txBox="1"/>
          <p:nvPr/>
        </p:nvSpPr>
        <p:spPr>
          <a:xfrm>
            <a:off x="2438400" y="1143000"/>
            <a:ext cx="762000" cy="25400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Photos</a:t>
            </a:r>
          </a:p>
        </p:txBody>
      </p:sp>
      <p:sp>
        <p:nvSpPr>
          <p:cNvPr id="263" name="Shape 263"/>
          <p:cNvSpPr/>
          <p:nvPr/>
        </p:nvSpPr>
        <p:spPr>
          <a:xfrm>
            <a:off x="685800" y="1752600"/>
            <a:ext cx="7467600" cy="4648199"/>
          </a:xfrm>
          <a:prstGeom prst="rect">
            <a:avLst/>
          </a:prstGeom>
          <a:solidFill>
            <a:srgbClr val="EDEEF3"/>
          </a:solidFill>
          <a:ln w="9525" cap="flat" cmpd="sng">
            <a:solidFill>
              <a:srgbClr val="D9DCE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4" name="Shape 264"/>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5" name="Shape 265"/>
          <p:cNvSpPr txBox="1"/>
          <p:nvPr/>
        </p:nvSpPr>
        <p:spPr>
          <a:xfrm>
            <a:off x="685800" y="1524000"/>
            <a:ext cx="2463000" cy="244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b="1">
                <a:solidFill>
                  <a:schemeClr val="dk1"/>
                </a:solidFill>
                <a:latin typeface="Arial"/>
                <a:ea typeface="Arial"/>
                <a:cs typeface="Arial"/>
                <a:sym typeface="Arial"/>
              </a:rPr>
              <a:t>Photos of </a:t>
            </a:r>
            <a:r>
              <a:rPr lang="en-US" sz="1000" b="1">
                <a:solidFill>
                  <a:schemeClr val="dk1"/>
                </a:solidFill>
              </a:rPr>
              <a:t>You</a:t>
            </a:r>
            <a:r>
              <a:rPr lang="en-US" sz="1000">
                <a:solidFill>
                  <a:schemeClr val="dk1"/>
                </a:solidFill>
                <a:latin typeface="Arial"/>
                <a:ea typeface="Arial"/>
                <a:cs typeface="Arial"/>
                <a:sym typeface="Arial"/>
              </a:rPr>
              <a:t> </a:t>
            </a:r>
            <a:r>
              <a:rPr lang="en-US" sz="800">
                <a:solidFill>
                  <a:schemeClr val="dk1"/>
                </a:solidFill>
                <a:latin typeface="Arial"/>
                <a:ea typeface="Arial"/>
                <a:cs typeface="Arial"/>
                <a:sym typeface="Arial"/>
              </a:rPr>
              <a:t> 6 Photos</a:t>
            </a:r>
          </a:p>
        </p:txBody>
      </p:sp>
      <p:sp>
        <p:nvSpPr>
          <p:cNvPr id="266" name="Shape 266"/>
          <p:cNvSpPr/>
          <p:nvPr/>
        </p:nvSpPr>
        <p:spPr>
          <a:xfrm>
            <a:off x="8382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r>
              <a:rPr lang="en-US">
                <a:solidFill>
                  <a:schemeClr val="dk1"/>
                </a:solidFill>
              </a:rPr>
              <a:t>Barack Obama</a:t>
            </a:r>
          </a:p>
        </p:txBody>
      </p:sp>
      <p:pic>
        <p:nvPicPr>
          <p:cNvPr id="267" name="Shape 267" descr="http://www.preservationvirginia.org/rediscovery/image/jsmith.jpg"/>
          <p:cNvPicPr preferRelativeResize="0"/>
          <p:nvPr/>
        </p:nvPicPr>
        <p:blipFill rotWithShape="1">
          <a:blip r:embed="rId5">
            <a:alphaModFix/>
          </a:blip>
          <a:srcRect/>
          <a:stretch/>
        </p:blipFill>
        <p:spPr>
          <a:xfrm>
            <a:off x="152401" y="544506"/>
            <a:ext cx="609599" cy="609599"/>
          </a:xfrm>
          <a:prstGeom prst="rect">
            <a:avLst/>
          </a:prstGeom>
          <a:noFill/>
          <a:ln>
            <a:noFill/>
          </a:ln>
        </p:spPr>
      </p:pic>
      <p:sp>
        <p:nvSpPr>
          <p:cNvPr id="268" name="Shape 268"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Shape 269"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Shape 270"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1" name="Shape 271" descr="Obama standing with his arms folded and smiling"/>
          <p:cNvPicPr preferRelativeResize="0"/>
          <p:nvPr/>
        </p:nvPicPr>
        <p:blipFill>
          <a:blip r:embed="rId6">
            <a:alphaModFix/>
          </a:blip>
          <a:stretch>
            <a:fillRect/>
          </a:stretch>
        </p:blipFill>
        <p:spPr>
          <a:xfrm>
            <a:off x="171450" y="492112"/>
            <a:ext cx="571500" cy="714375"/>
          </a:xfrm>
          <a:prstGeom prst="rect">
            <a:avLst/>
          </a:prstGeom>
          <a:noFill/>
          <a:ln>
            <a:noFill/>
          </a:ln>
        </p:spPr>
      </p:pic>
      <p:pic>
        <p:nvPicPr>
          <p:cNvPr id="272" name="Shape 272" descr="Image result for obama speech announcing bin laden is killed"/>
          <p:cNvPicPr preferRelativeResize="0"/>
          <p:nvPr/>
        </p:nvPicPr>
        <p:blipFill>
          <a:blip r:embed="rId7">
            <a:alphaModFix/>
          </a:blip>
          <a:stretch>
            <a:fillRect/>
          </a:stretch>
        </p:blipFill>
        <p:spPr>
          <a:xfrm>
            <a:off x="817649" y="1836849"/>
            <a:ext cx="2416711" cy="1360424"/>
          </a:xfrm>
          <a:prstGeom prst="rect">
            <a:avLst/>
          </a:prstGeom>
          <a:noFill/>
          <a:ln>
            <a:noFill/>
          </a:ln>
        </p:spPr>
      </p:pic>
      <p:sp>
        <p:nvSpPr>
          <p:cNvPr id="273" name="Shape 273"/>
          <p:cNvSpPr txBox="1"/>
          <p:nvPr/>
        </p:nvSpPr>
        <p:spPr>
          <a:xfrm>
            <a:off x="817662" y="3311362"/>
            <a:ext cx="2184300" cy="816300"/>
          </a:xfrm>
          <a:prstGeom prst="rect">
            <a:avLst/>
          </a:prstGeom>
          <a:noFill/>
          <a:ln>
            <a:noFill/>
          </a:ln>
        </p:spPr>
        <p:txBody>
          <a:bodyPr lIns="91425" tIns="91425" rIns="91425" bIns="91425" anchor="t" anchorCtr="0">
            <a:noAutofit/>
          </a:bodyPr>
          <a:lstStyle/>
          <a:p>
            <a:pPr lvl="0" algn="ctr">
              <a:spcBef>
                <a:spcPts val="0"/>
              </a:spcBef>
              <a:buNone/>
            </a:pPr>
            <a:r>
              <a:rPr lang="en-US" sz="800"/>
              <a:t>Authorizing Admiral McRaven and  Navy SEAL Team Six to kill or capture bin Laden in Pakistan was a pretty good use of my powers as </a:t>
            </a:r>
            <a:r>
              <a:rPr lang="en-US" sz="800" b="1"/>
              <a:t>Commander in Chief</a:t>
            </a:r>
            <a:r>
              <a:rPr lang="en-US" sz="800"/>
              <a:t>, no?</a:t>
            </a:r>
          </a:p>
        </p:txBody>
      </p:sp>
      <p:pic>
        <p:nvPicPr>
          <p:cNvPr id="274" name="Shape 274" descr="Image result for obama cabinet meeting"/>
          <p:cNvPicPr preferRelativeResize="0"/>
          <p:nvPr/>
        </p:nvPicPr>
        <p:blipFill>
          <a:blip r:embed="rId8">
            <a:alphaModFix/>
          </a:blip>
          <a:stretch>
            <a:fillRect/>
          </a:stretch>
        </p:blipFill>
        <p:spPr>
          <a:xfrm>
            <a:off x="3387486" y="1822675"/>
            <a:ext cx="2038499" cy="1360428"/>
          </a:xfrm>
          <a:prstGeom prst="rect">
            <a:avLst/>
          </a:prstGeom>
          <a:noFill/>
          <a:ln>
            <a:noFill/>
          </a:ln>
        </p:spPr>
      </p:pic>
      <p:pic>
        <p:nvPicPr>
          <p:cNvPr id="275" name="Shape 275" descr="Image result for obamacare signing"/>
          <p:cNvPicPr preferRelativeResize="0"/>
          <p:nvPr/>
        </p:nvPicPr>
        <p:blipFill>
          <a:blip r:embed="rId9">
            <a:alphaModFix/>
          </a:blip>
          <a:stretch>
            <a:fillRect/>
          </a:stretch>
        </p:blipFill>
        <p:spPr>
          <a:xfrm>
            <a:off x="5579123" y="1822675"/>
            <a:ext cx="2463151" cy="1360424"/>
          </a:xfrm>
          <a:prstGeom prst="rect">
            <a:avLst/>
          </a:prstGeom>
          <a:noFill/>
          <a:ln>
            <a:noFill/>
          </a:ln>
        </p:spPr>
      </p:pic>
      <p:pic>
        <p:nvPicPr>
          <p:cNvPr id="276" name="Shape 276" descr="Image result for obama speaking south carolina"/>
          <p:cNvPicPr preferRelativeResize="0"/>
          <p:nvPr/>
        </p:nvPicPr>
        <p:blipFill>
          <a:blip r:embed="rId10">
            <a:alphaModFix/>
          </a:blip>
          <a:stretch>
            <a:fillRect/>
          </a:stretch>
        </p:blipFill>
        <p:spPr>
          <a:xfrm>
            <a:off x="796576" y="4022787"/>
            <a:ext cx="2502897" cy="1403300"/>
          </a:xfrm>
          <a:prstGeom prst="rect">
            <a:avLst/>
          </a:prstGeom>
          <a:noFill/>
          <a:ln>
            <a:noFill/>
          </a:ln>
        </p:spPr>
      </p:pic>
      <p:pic>
        <p:nvPicPr>
          <p:cNvPr id="277" name="Shape 277" descr="Image result for obama with leading democrats"/>
          <p:cNvPicPr preferRelativeResize="0"/>
          <p:nvPr/>
        </p:nvPicPr>
        <p:blipFill>
          <a:blip r:embed="rId11">
            <a:alphaModFix/>
          </a:blip>
          <a:stretch>
            <a:fillRect/>
          </a:stretch>
        </p:blipFill>
        <p:spPr>
          <a:xfrm>
            <a:off x="3479787" y="4070388"/>
            <a:ext cx="2184400" cy="1403311"/>
          </a:xfrm>
          <a:prstGeom prst="rect">
            <a:avLst/>
          </a:prstGeom>
          <a:noFill/>
          <a:ln>
            <a:noFill/>
          </a:ln>
        </p:spPr>
      </p:pic>
      <p:pic>
        <p:nvPicPr>
          <p:cNvPr id="278" name="Shape 278" descr="Image result for all living presidents"/>
          <p:cNvPicPr preferRelativeResize="0"/>
          <p:nvPr/>
        </p:nvPicPr>
        <p:blipFill>
          <a:blip r:embed="rId12">
            <a:alphaModFix/>
          </a:blip>
          <a:stretch>
            <a:fillRect/>
          </a:stretch>
        </p:blipFill>
        <p:spPr>
          <a:xfrm>
            <a:off x="5721039" y="4276749"/>
            <a:ext cx="2312172" cy="990600"/>
          </a:xfrm>
          <a:prstGeom prst="rect">
            <a:avLst/>
          </a:prstGeom>
          <a:noFill/>
          <a:ln>
            <a:noFill/>
          </a:ln>
        </p:spPr>
      </p:pic>
      <p:sp>
        <p:nvSpPr>
          <p:cNvPr id="279" name="Shape 279"/>
          <p:cNvSpPr txBox="1"/>
          <p:nvPr/>
        </p:nvSpPr>
        <p:spPr>
          <a:xfrm>
            <a:off x="3526012" y="3301525"/>
            <a:ext cx="1807800" cy="457200"/>
          </a:xfrm>
          <a:prstGeom prst="rect">
            <a:avLst/>
          </a:prstGeom>
          <a:noFill/>
          <a:ln>
            <a:noFill/>
          </a:ln>
        </p:spPr>
        <p:txBody>
          <a:bodyPr lIns="91425" tIns="91425" rIns="91425" bIns="91425" anchor="t" anchorCtr="0">
            <a:noAutofit/>
          </a:bodyPr>
          <a:lstStyle/>
          <a:p>
            <a:pPr lvl="0" algn="ctr">
              <a:spcBef>
                <a:spcPts val="0"/>
              </a:spcBef>
              <a:buNone/>
            </a:pPr>
            <a:r>
              <a:rPr lang="en-US" sz="800"/>
              <a:t>As </a:t>
            </a:r>
            <a:r>
              <a:rPr lang="en-US" sz="800" b="1"/>
              <a:t>Chief Administrator</a:t>
            </a:r>
            <a:r>
              <a:rPr lang="en-US" sz="800"/>
              <a:t>, it’s my job to oversee the Executive Branch, which include key components like the State Department, which is led by the Secretary of State.</a:t>
            </a:r>
          </a:p>
        </p:txBody>
      </p:sp>
      <p:sp>
        <p:nvSpPr>
          <p:cNvPr id="280" name="Shape 280"/>
          <p:cNvSpPr txBox="1"/>
          <p:nvPr/>
        </p:nvSpPr>
        <p:spPr>
          <a:xfrm>
            <a:off x="5857875" y="3352950"/>
            <a:ext cx="2038500" cy="523800"/>
          </a:xfrm>
          <a:prstGeom prst="rect">
            <a:avLst/>
          </a:prstGeom>
          <a:noFill/>
          <a:ln>
            <a:noFill/>
          </a:ln>
        </p:spPr>
        <p:txBody>
          <a:bodyPr lIns="91425" tIns="91425" rIns="91425" bIns="91425" anchor="t" anchorCtr="0">
            <a:noAutofit/>
          </a:bodyPr>
          <a:lstStyle/>
          <a:p>
            <a:pPr lvl="0" algn="ctr">
              <a:spcBef>
                <a:spcPts val="0"/>
              </a:spcBef>
              <a:buNone/>
            </a:pPr>
            <a:r>
              <a:rPr lang="en-US" sz="800"/>
              <a:t>My proudest moment as </a:t>
            </a:r>
            <a:r>
              <a:rPr lang="en-US" sz="800" b="1"/>
              <a:t>Chief Legislator</a:t>
            </a:r>
            <a:r>
              <a:rPr lang="en-US" sz="800"/>
              <a:t> was signing the ACA into law after directing Congress to pass healthcare reform. </a:t>
            </a:r>
          </a:p>
        </p:txBody>
      </p:sp>
      <p:sp>
        <p:nvSpPr>
          <p:cNvPr id="281" name="Shape 281"/>
          <p:cNvSpPr txBox="1"/>
          <p:nvPr/>
        </p:nvSpPr>
        <p:spPr>
          <a:xfrm>
            <a:off x="796575" y="5534025"/>
            <a:ext cx="2502900" cy="816300"/>
          </a:xfrm>
          <a:prstGeom prst="rect">
            <a:avLst/>
          </a:prstGeom>
          <a:noFill/>
          <a:ln>
            <a:noFill/>
          </a:ln>
        </p:spPr>
        <p:txBody>
          <a:bodyPr lIns="91425" tIns="91425" rIns="91425" bIns="91425" anchor="t" anchorCtr="0">
            <a:noAutofit/>
          </a:bodyPr>
          <a:lstStyle/>
          <a:p>
            <a:pPr lvl="0" algn="ctr">
              <a:spcBef>
                <a:spcPts val="0"/>
              </a:spcBef>
              <a:buNone/>
            </a:pPr>
            <a:r>
              <a:rPr lang="en-US" sz="900"/>
              <a:t>As </a:t>
            </a:r>
            <a:r>
              <a:rPr lang="en-US" sz="900" b="1"/>
              <a:t>Chief Citizen</a:t>
            </a:r>
            <a:r>
              <a:rPr lang="en-US" sz="900"/>
              <a:t>, I have to reassure all Americans, such as after a tragedy such as the 2015 Emanuel African Methodist Episcopal Church shooting.</a:t>
            </a:r>
          </a:p>
        </p:txBody>
      </p:sp>
      <p:sp>
        <p:nvSpPr>
          <p:cNvPr id="282" name="Shape 282"/>
          <p:cNvSpPr txBox="1"/>
          <p:nvPr/>
        </p:nvSpPr>
        <p:spPr>
          <a:xfrm>
            <a:off x="3438900" y="5571075"/>
            <a:ext cx="2184300" cy="640200"/>
          </a:xfrm>
          <a:prstGeom prst="rect">
            <a:avLst/>
          </a:prstGeom>
          <a:noFill/>
          <a:ln>
            <a:noFill/>
          </a:ln>
        </p:spPr>
        <p:txBody>
          <a:bodyPr lIns="91425" tIns="91425" rIns="91425" bIns="91425" anchor="t" anchorCtr="0">
            <a:noAutofit/>
          </a:bodyPr>
          <a:lstStyle/>
          <a:p>
            <a:pPr lvl="0" algn="ctr">
              <a:spcBef>
                <a:spcPts val="0"/>
              </a:spcBef>
              <a:buNone/>
            </a:pPr>
            <a:r>
              <a:rPr lang="en-US" sz="900"/>
              <a:t>Here I am with Nancy Pelosi and Harry Reid, two prominent Democrats who I helped lead as </a:t>
            </a:r>
            <a:r>
              <a:rPr lang="en-US" sz="900" b="1"/>
              <a:t>Chief of Party</a:t>
            </a:r>
            <a:r>
              <a:rPr lang="en-US" sz="900"/>
              <a:t>.</a:t>
            </a:r>
          </a:p>
        </p:txBody>
      </p:sp>
      <p:sp>
        <p:nvSpPr>
          <p:cNvPr id="283" name="Shape 283"/>
          <p:cNvSpPr txBox="1"/>
          <p:nvPr/>
        </p:nvSpPr>
        <p:spPr>
          <a:xfrm>
            <a:off x="5762625" y="5585025"/>
            <a:ext cx="2270100" cy="714300"/>
          </a:xfrm>
          <a:prstGeom prst="rect">
            <a:avLst/>
          </a:prstGeom>
          <a:noFill/>
          <a:ln>
            <a:noFill/>
          </a:ln>
        </p:spPr>
        <p:txBody>
          <a:bodyPr lIns="91425" tIns="91425" rIns="91425" bIns="91425" anchor="t" anchorCtr="0">
            <a:noAutofit/>
          </a:bodyPr>
          <a:lstStyle/>
          <a:p>
            <a:pPr lvl="0" algn="ctr">
              <a:spcBef>
                <a:spcPts val="0"/>
              </a:spcBef>
              <a:buNone/>
            </a:pPr>
            <a:r>
              <a:rPr lang="en-US" sz="900"/>
              <a:t>I’m so proud to be </a:t>
            </a:r>
            <a:r>
              <a:rPr lang="en-US" sz="900" b="1"/>
              <a:t>Chief of State</a:t>
            </a:r>
            <a:r>
              <a:rPr lang="en-US" sz="900"/>
              <a:t> with these other four POTUS serving as the symbolic head of the government!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On-screen Show (4:3)</PresentationFormat>
  <Paragraphs>115</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Default Design</vt:lpstr>
      <vt:lpstr>facebook</vt:lpstr>
      <vt:lpstr>facebook</vt:lpstr>
      <vt:lpstr>facebook</vt:lpstr>
      <vt:lpstr>facebook</vt:lpstr>
      <vt:lpstr>facebook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Scott White</dc:creator>
  <cp:lastModifiedBy>Tiffany Blalock</cp:lastModifiedBy>
  <cp:revision>3</cp:revision>
  <dcterms:modified xsi:type="dcterms:W3CDTF">2019-01-28T20:08:30Z</dcterms:modified>
</cp:coreProperties>
</file>